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7"/>
  </p:notesMasterIdLst>
  <p:sldIdLst>
    <p:sldId id="452" r:id="rId2"/>
    <p:sldId id="450" r:id="rId3"/>
    <p:sldId id="453" r:id="rId4"/>
    <p:sldId id="454" r:id="rId5"/>
    <p:sldId id="463" r:id="rId6"/>
    <p:sldId id="457" r:id="rId7"/>
    <p:sldId id="451" r:id="rId8"/>
    <p:sldId id="458" r:id="rId9"/>
    <p:sldId id="459" r:id="rId10"/>
    <p:sldId id="460" r:id="rId11"/>
    <p:sldId id="461" r:id="rId12"/>
    <p:sldId id="462" r:id="rId13"/>
    <p:sldId id="449" r:id="rId14"/>
    <p:sldId id="455" r:id="rId15"/>
    <p:sldId id="456" r:id="rId16"/>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6327"/>
  </p:normalViewPr>
  <p:slideViewPr>
    <p:cSldViewPr snapToGrid="0" snapToObjects="1">
      <p:cViewPr varScale="1">
        <p:scale>
          <a:sx n="128" d="100"/>
          <a:sy n="128" d="100"/>
        </p:scale>
        <p:origin x="480"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3C6BF6A-E86B-E546-8215-20893F861D1D}" type="datetimeFigureOut">
              <a:rPr lang="de-DE" smtClean="0"/>
              <a:t>14.10.20</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6E323B5-4975-114F-9FEA-122A3B192802}" type="slidenum">
              <a:rPr lang="de-DE" smtClean="0"/>
              <a:t>‹Nr.›</a:t>
            </a:fld>
            <a:endParaRPr lang="de-DE"/>
          </a:p>
        </p:txBody>
      </p:sp>
    </p:spTree>
    <p:extLst>
      <p:ext uri="{BB962C8B-B14F-4D97-AF65-F5344CB8AC3E}">
        <p14:creationId xmlns:p14="http://schemas.microsoft.com/office/powerpoint/2010/main" val="5632753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arxiv.org/pdf/1607.06450.pdf"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www.seas.upenn.edu/~cis520/papers/RL_for_starcraft.pdf"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Stetless RNNs verwenden Nullen zwischen Trainingsiterationen, während stateful den hidden state erhalten.</a:t>
            </a:r>
          </a:p>
        </p:txBody>
      </p:sp>
      <p:sp>
        <p:nvSpPr>
          <p:cNvPr id="4" name="Slide Number Placeholder 3"/>
          <p:cNvSpPr>
            <a:spLocks noGrp="1"/>
          </p:cNvSpPr>
          <p:nvPr>
            <p:ph type="sldNum" sz="quarter" idx="5"/>
          </p:nvPr>
        </p:nvSpPr>
        <p:spPr/>
        <p:txBody>
          <a:bodyPr/>
          <a:lstStyle/>
          <a:p>
            <a:fld id="{AB77A5CA-F8F4-2940-B7B9-6376D804CB97}" type="slidenum">
              <a:rPr lang="de-DE" smtClean="0"/>
              <a:t>3</a:t>
            </a:fld>
            <a:endParaRPr lang="de-DE"/>
          </a:p>
        </p:txBody>
      </p:sp>
    </p:spTree>
    <p:extLst>
      <p:ext uri="{BB962C8B-B14F-4D97-AF65-F5344CB8AC3E}">
        <p14:creationId xmlns:p14="http://schemas.microsoft.com/office/powerpoint/2010/main" val="35734406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In der Grafik sind nur Y_2, Y_3 und Y_4 teil der Loss function. Die hellen Pfeilen stellen den Feedforward Weg dar, die dunklen Pfeile stellen die Backpropagation dar.</a:t>
            </a:r>
          </a:p>
        </p:txBody>
      </p:sp>
      <p:sp>
        <p:nvSpPr>
          <p:cNvPr id="4" name="Slide Number Placeholder 3"/>
          <p:cNvSpPr>
            <a:spLocks noGrp="1"/>
          </p:cNvSpPr>
          <p:nvPr>
            <p:ph type="sldNum" sz="quarter" idx="5"/>
          </p:nvPr>
        </p:nvSpPr>
        <p:spPr/>
        <p:txBody>
          <a:bodyPr/>
          <a:lstStyle/>
          <a:p>
            <a:fld id="{AB77A5CA-F8F4-2940-B7B9-6376D804CB97}" type="slidenum">
              <a:rPr lang="de-DE" smtClean="0"/>
              <a:t>4</a:t>
            </a:fld>
            <a:endParaRPr lang="de-DE"/>
          </a:p>
        </p:txBody>
      </p:sp>
    </p:spTree>
    <p:extLst>
      <p:ext uri="{BB962C8B-B14F-4D97-AF65-F5344CB8AC3E}">
        <p14:creationId xmlns:p14="http://schemas.microsoft.com/office/powerpoint/2010/main" val="3825399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Ein anschaulichere Erklärung: Angenommen der Gradientenabstieg verändert die Gewichte so, dass der Output des ersten Zeitschritts vergrößert wird. Dann wird der Output des zweiten Zeitschritts vergrößert usw. Da immer die gleichen Gewichte bei einem RNN auftreten, kann der Gradient instabil werden. Dies ist auch der Grund warum man saturierende Aktivierungsfunktionen verwenden sollte (tanh ist default). Nicht-saturiende Aktivierungsfunktionen wie z.B. ReLU schützen nämlich nicht vor explodierendem Output.</a:t>
            </a:r>
          </a:p>
        </p:txBody>
      </p:sp>
      <p:sp>
        <p:nvSpPr>
          <p:cNvPr id="4" name="Slide Number Placeholder 3"/>
          <p:cNvSpPr>
            <a:spLocks noGrp="1"/>
          </p:cNvSpPr>
          <p:nvPr>
            <p:ph type="sldNum" sz="quarter" idx="5"/>
          </p:nvPr>
        </p:nvSpPr>
        <p:spPr/>
        <p:txBody>
          <a:bodyPr/>
          <a:lstStyle/>
          <a:p>
            <a:fld id="{AB77A5CA-F8F4-2940-B7B9-6376D804CB97}" type="slidenum">
              <a:rPr lang="de-DE" smtClean="0"/>
              <a:t>5</a:t>
            </a:fld>
            <a:endParaRPr lang="de-DE"/>
          </a:p>
        </p:txBody>
      </p:sp>
    </p:spTree>
    <p:extLst>
      <p:ext uri="{BB962C8B-B14F-4D97-AF65-F5344CB8AC3E}">
        <p14:creationId xmlns:p14="http://schemas.microsoft.com/office/powerpoint/2010/main" val="26347403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Batch Normalization kann nur zwischen rekurrenten Layers eingesetzt werden. Hier hat sich gezeigt, dass ein gut gewähltes batch momentum (0.8 war glaube ich ein vernünftiger Wert...) das Training deutlich verbessert. Ansonsten gibt es hier noch Layer Normalization was recht populär ist </a:t>
            </a:r>
            <a:r>
              <a:rPr lang="en-US" dirty="0">
                <a:hlinkClick r:id="rId3"/>
              </a:rPr>
              <a:t>https://arxiv.org/pdf/1607.06450.pdf</a:t>
            </a:r>
            <a:r>
              <a:rPr lang="en-US"/>
              <a:t>. Hier wird entlang der feature Dimension normalisiert, während bei Batch Normalization entlang der Batch Dimension normalisiert wird.</a:t>
            </a:r>
          </a:p>
          <a:p>
            <a:r>
              <a:rPr lang="en-US">
                <a:cs typeface="Calibri"/>
              </a:rPr>
              <a:t>Dropout: dropout rate für inputs</a:t>
            </a:r>
            <a:endParaRPr lang="en-US" dirty="0">
              <a:cs typeface="Calibri"/>
            </a:endParaRPr>
          </a:p>
          <a:p>
            <a:r>
              <a:rPr lang="en-US">
                <a:cs typeface="Calibri"/>
              </a:rPr>
              <a:t>Recurrent_dropout: dropout rate für hidden states</a:t>
            </a:r>
            <a:endParaRPr lang="en-US" dirty="0">
              <a:cs typeface="Calibri"/>
            </a:endParaRPr>
          </a:p>
          <a:p>
            <a:r>
              <a:rPr lang="en-US">
                <a:cs typeface="Calibri"/>
              </a:rPr>
              <a:t>Gradient clipping ist sehr zu empfehlen. Das hat sich in EPEX  als sehr nützlich erwiesen, anderenfalls ist der Gradient oft explodiert. Bei dem CRNN hatte ich auch gradient clipping verwendet, wenn ich mich recht erinnere, weil sonst alles zu unstabil wurde. </a:t>
            </a:r>
            <a:endParaRPr lang="en-US" dirty="0">
              <a:cs typeface="Calibri"/>
            </a:endParaRPr>
          </a:p>
          <a:p>
            <a:endParaRPr lang="en-US" dirty="0">
              <a:cs typeface="Calibri"/>
            </a:endParaRPr>
          </a:p>
        </p:txBody>
      </p:sp>
      <p:sp>
        <p:nvSpPr>
          <p:cNvPr id="4" name="Slide Number Placeholder 3"/>
          <p:cNvSpPr>
            <a:spLocks noGrp="1"/>
          </p:cNvSpPr>
          <p:nvPr>
            <p:ph type="sldNum" sz="quarter" idx="5"/>
          </p:nvPr>
        </p:nvSpPr>
        <p:spPr/>
        <p:txBody>
          <a:bodyPr/>
          <a:lstStyle/>
          <a:p>
            <a:fld id="{AB77A5CA-F8F4-2940-B7B9-6376D804CB97}" type="slidenum">
              <a:rPr lang="de-DE" smtClean="0"/>
              <a:t>6</a:t>
            </a:fld>
            <a:endParaRPr lang="de-DE"/>
          </a:p>
        </p:txBody>
      </p:sp>
    </p:spTree>
    <p:extLst>
      <p:ext uri="{BB962C8B-B14F-4D97-AF65-F5344CB8AC3E}">
        <p14:creationId xmlns:p14="http://schemas.microsoft.com/office/powerpoint/2010/main" val="42336997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Vannila LSTM ohne Peephole Connections. Überall wo eine Sigmoid Aktivierungsfunktion ist, ist ein Gate: Von links nach rechts: Forget, Input und Output Gate.</a:t>
            </a:r>
          </a:p>
        </p:txBody>
      </p:sp>
      <p:sp>
        <p:nvSpPr>
          <p:cNvPr id="4" name="Slide Number Placeholder 3"/>
          <p:cNvSpPr>
            <a:spLocks noGrp="1"/>
          </p:cNvSpPr>
          <p:nvPr>
            <p:ph type="sldNum" sz="quarter" idx="5"/>
          </p:nvPr>
        </p:nvSpPr>
        <p:spPr/>
        <p:txBody>
          <a:bodyPr/>
          <a:lstStyle/>
          <a:p>
            <a:fld id="{AB77A5CA-F8F4-2940-B7B9-6376D804CB97}" type="slidenum">
              <a:rPr lang="de-DE" smtClean="0"/>
              <a:t>7</a:t>
            </a:fld>
            <a:endParaRPr lang="de-DE"/>
          </a:p>
        </p:txBody>
      </p:sp>
    </p:spTree>
    <p:extLst>
      <p:ext uri="{BB962C8B-B14F-4D97-AF65-F5344CB8AC3E}">
        <p14:creationId xmlns:p14="http://schemas.microsoft.com/office/powerpoint/2010/main" val="5140016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LSTM mit zwei Peephole Connections: Forget + Input, welche beide den cell state C_{t-1}</a:t>
            </a:r>
          </a:p>
          <a:p>
            <a:r>
              <a:rPr lang="en-US">
                <a:cs typeface="Calibri"/>
              </a:rPr>
              <a:t>Die Peephole Connection am Output Gate bekommt den derzeitige cell state C_t</a:t>
            </a:r>
          </a:p>
          <a:p>
            <a:endParaRPr lang="en-US" dirty="0">
              <a:cs typeface="Calibri"/>
            </a:endParaRPr>
          </a:p>
          <a:p>
            <a:r>
              <a:rPr lang="en-US">
                <a:cs typeface="Calibri"/>
              </a:rPr>
              <a:t>Das Standard LSTM in keras hat keine Peepholes, aber es gibt </a:t>
            </a:r>
            <a:r>
              <a:rPr lang="en-US"/>
              <a:t>tf.keras.experimental.PeepholeLSTMCell.</a:t>
            </a:r>
            <a:endParaRPr lang="en-US" dirty="0">
              <a:cs typeface="Calibri"/>
            </a:endParaRPr>
          </a:p>
          <a:p>
            <a:r>
              <a:rPr lang="en-US">
                <a:cs typeface="Calibri"/>
              </a:rPr>
              <a:t>.</a:t>
            </a:r>
            <a:endParaRPr lang="en-US" dirty="0">
              <a:cs typeface="Calibri"/>
            </a:endParaRPr>
          </a:p>
        </p:txBody>
      </p:sp>
      <p:sp>
        <p:nvSpPr>
          <p:cNvPr id="4" name="Slide Number Placeholder 3"/>
          <p:cNvSpPr>
            <a:spLocks noGrp="1"/>
          </p:cNvSpPr>
          <p:nvPr>
            <p:ph type="sldNum" sz="quarter" idx="5"/>
          </p:nvPr>
        </p:nvSpPr>
        <p:spPr/>
        <p:txBody>
          <a:bodyPr/>
          <a:lstStyle/>
          <a:p>
            <a:fld id="{AB77A5CA-F8F4-2940-B7B9-6376D804CB97}" type="slidenum">
              <a:rPr lang="de-DE" smtClean="0"/>
              <a:t>14</a:t>
            </a:fld>
            <a:endParaRPr lang="de-DE"/>
          </a:p>
        </p:txBody>
      </p:sp>
    </p:spTree>
    <p:extLst>
      <p:ext uri="{BB962C8B-B14F-4D97-AF65-F5344CB8AC3E}">
        <p14:creationId xmlns:p14="http://schemas.microsoft.com/office/powerpoint/2010/main" val="14895513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https://www.seas.upenn.edu/~cis520/papers/RL_for_starcraft.pdf</a:t>
            </a:r>
            <a:endParaRPr lang="en-US"/>
          </a:p>
          <a:p>
            <a:r>
              <a:rPr lang="en-US" dirty="0"/>
              <a:t>Reinforcement Learning Environment based on StarCraft II: https://arxiv.org/pdf/1708.04782.pdf</a:t>
            </a:r>
            <a:endParaRPr lang="en-US" dirty="0">
              <a:cs typeface="Calibri"/>
            </a:endParaRPr>
          </a:p>
        </p:txBody>
      </p:sp>
      <p:sp>
        <p:nvSpPr>
          <p:cNvPr id="4" name="Slide Number Placeholder 3"/>
          <p:cNvSpPr>
            <a:spLocks noGrp="1"/>
          </p:cNvSpPr>
          <p:nvPr>
            <p:ph type="sldNum" sz="quarter" idx="5"/>
          </p:nvPr>
        </p:nvSpPr>
        <p:spPr/>
        <p:txBody>
          <a:bodyPr/>
          <a:lstStyle/>
          <a:p>
            <a:fld id="{AB77A5CA-F8F4-2940-B7B9-6376D804CB97}" type="slidenum">
              <a:rPr lang="de-DE" smtClean="0"/>
              <a:t>15</a:t>
            </a:fld>
            <a:endParaRPr lang="de-DE"/>
          </a:p>
        </p:txBody>
      </p:sp>
    </p:spTree>
    <p:extLst>
      <p:ext uri="{BB962C8B-B14F-4D97-AF65-F5344CB8AC3E}">
        <p14:creationId xmlns:p14="http://schemas.microsoft.com/office/powerpoint/2010/main" val="36383198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A3AB9D7-E350-344B-99EB-FC13DC77B8B7}"/>
              </a:ext>
            </a:extLst>
          </p:cNvPr>
          <p:cNvSpPr>
            <a:spLocks noGrp="1"/>
          </p:cNvSpPr>
          <p:nvPr>
            <p:ph type="ctrTitle"/>
          </p:nvPr>
        </p:nvSpPr>
        <p:spPr>
          <a:xfrm>
            <a:off x="1524000" y="1122363"/>
            <a:ext cx="9144000" cy="2387600"/>
          </a:xfrm>
        </p:spPr>
        <p:txBody>
          <a:bodyPr anchor="b"/>
          <a:lstStyle>
            <a:lvl1pPr algn="ctr">
              <a:defRPr sz="6000"/>
            </a:lvl1pPr>
          </a:lstStyle>
          <a:p>
            <a:r>
              <a:rPr lang="de-DE"/>
              <a:t>Mastertitelformat bearbeiten</a:t>
            </a:r>
          </a:p>
        </p:txBody>
      </p:sp>
      <p:sp>
        <p:nvSpPr>
          <p:cNvPr id="3" name="Untertitel 2">
            <a:extLst>
              <a:ext uri="{FF2B5EF4-FFF2-40B4-BE49-F238E27FC236}">
                <a16:creationId xmlns:a16="http://schemas.microsoft.com/office/drawing/2014/main" id="{339D7C12-65A1-874A-AEAB-0769CB2EA31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p>
        </p:txBody>
      </p:sp>
      <p:sp>
        <p:nvSpPr>
          <p:cNvPr id="4" name="Datumsplatzhalter 3">
            <a:extLst>
              <a:ext uri="{FF2B5EF4-FFF2-40B4-BE49-F238E27FC236}">
                <a16:creationId xmlns:a16="http://schemas.microsoft.com/office/drawing/2014/main" id="{83C43A52-F29E-1247-BBAA-C6410544A1FA}"/>
              </a:ext>
            </a:extLst>
          </p:cNvPr>
          <p:cNvSpPr>
            <a:spLocks noGrp="1"/>
          </p:cNvSpPr>
          <p:nvPr>
            <p:ph type="dt" sz="half" idx="10"/>
          </p:nvPr>
        </p:nvSpPr>
        <p:spPr/>
        <p:txBody>
          <a:bodyPr/>
          <a:lstStyle/>
          <a:p>
            <a:fld id="{DCA83A51-58F9-4C44-B783-353D6327A022}" type="datetimeFigureOut">
              <a:rPr lang="de-DE" smtClean="0"/>
              <a:t>14.10.20</a:t>
            </a:fld>
            <a:endParaRPr lang="de-DE"/>
          </a:p>
        </p:txBody>
      </p:sp>
      <p:sp>
        <p:nvSpPr>
          <p:cNvPr id="5" name="Fußzeilenplatzhalter 4">
            <a:extLst>
              <a:ext uri="{FF2B5EF4-FFF2-40B4-BE49-F238E27FC236}">
                <a16:creationId xmlns:a16="http://schemas.microsoft.com/office/drawing/2014/main" id="{E662B81A-D316-E24B-A130-0AC6C4C53444}"/>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564D0967-A43D-5945-9A13-9B7384BF7060}"/>
              </a:ext>
            </a:extLst>
          </p:cNvPr>
          <p:cNvSpPr>
            <a:spLocks noGrp="1"/>
          </p:cNvSpPr>
          <p:nvPr>
            <p:ph type="sldNum" sz="quarter" idx="12"/>
          </p:nvPr>
        </p:nvSpPr>
        <p:spPr/>
        <p:txBody>
          <a:bodyPr/>
          <a:lstStyle/>
          <a:p>
            <a:fld id="{0B9DCBFB-90D6-4846-8400-0A500D7E2450}" type="slidenum">
              <a:rPr lang="de-DE" smtClean="0"/>
              <a:t>‹Nr.›</a:t>
            </a:fld>
            <a:endParaRPr lang="de-DE"/>
          </a:p>
        </p:txBody>
      </p:sp>
    </p:spTree>
    <p:extLst>
      <p:ext uri="{BB962C8B-B14F-4D97-AF65-F5344CB8AC3E}">
        <p14:creationId xmlns:p14="http://schemas.microsoft.com/office/powerpoint/2010/main" val="26354765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B40207F-003E-A746-82B9-DB64E09A491F}"/>
              </a:ext>
            </a:extLst>
          </p:cNvPr>
          <p:cNvSpPr>
            <a:spLocks noGrp="1"/>
          </p:cNvSpPr>
          <p:nvPr>
            <p:ph type="title"/>
          </p:nvPr>
        </p:nvSpPr>
        <p:spPr/>
        <p:txBody>
          <a:bodyPr/>
          <a:lstStyle/>
          <a:p>
            <a:r>
              <a:rPr lang="de-DE"/>
              <a:t>Mastertitelformat bearbeiten</a:t>
            </a:r>
          </a:p>
        </p:txBody>
      </p:sp>
      <p:sp>
        <p:nvSpPr>
          <p:cNvPr id="3" name="Vertikaler Textplatzhalter 2">
            <a:extLst>
              <a:ext uri="{FF2B5EF4-FFF2-40B4-BE49-F238E27FC236}">
                <a16:creationId xmlns:a16="http://schemas.microsoft.com/office/drawing/2014/main" id="{B8887B47-EC39-D04C-8373-0F12654A10E2}"/>
              </a:ext>
            </a:extLst>
          </p:cNvPr>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5529669D-27E2-3241-B4A9-881E59F3AC8A}"/>
              </a:ext>
            </a:extLst>
          </p:cNvPr>
          <p:cNvSpPr>
            <a:spLocks noGrp="1"/>
          </p:cNvSpPr>
          <p:nvPr>
            <p:ph type="dt" sz="half" idx="10"/>
          </p:nvPr>
        </p:nvSpPr>
        <p:spPr/>
        <p:txBody>
          <a:bodyPr/>
          <a:lstStyle/>
          <a:p>
            <a:fld id="{DCA83A51-58F9-4C44-B783-353D6327A022}" type="datetimeFigureOut">
              <a:rPr lang="de-DE" smtClean="0"/>
              <a:t>14.10.20</a:t>
            </a:fld>
            <a:endParaRPr lang="de-DE"/>
          </a:p>
        </p:txBody>
      </p:sp>
      <p:sp>
        <p:nvSpPr>
          <p:cNvPr id="5" name="Fußzeilenplatzhalter 4">
            <a:extLst>
              <a:ext uri="{FF2B5EF4-FFF2-40B4-BE49-F238E27FC236}">
                <a16:creationId xmlns:a16="http://schemas.microsoft.com/office/drawing/2014/main" id="{2DD43E0E-88F2-CA4E-A53F-847609578632}"/>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0F7C323E-B172-DE47-9DE0-2B3393BBB8A8}"/>
              </a:ext>
            </a:extLst>
          </p:cNvPr>
          <p:cNvSpPr>
            <a:spLocks noGrp="1"/>
          </p:cNvSpPr>
          <p:nvPr>
            <p:ph type="sldNum" sz="quarter" idx="12"/>
          </p:nvPr>
        </p:nvSpPr>
        <p:spPr/>
        <p:txBody>
          <a:bodyPr/>
          <a:lstStyle/>
          <a:p>
            <a:fld id="{0B9DCBFB-90D6-4846-8400-0A500D7E2450}" type="slidenum">
              <a:rPr lang="de-DE" smtClean="0"/>
              <a:t>‹Nr.›</a:t>
            </a:fld>
            <a:endParaRPr lang="de-DE"/>
          </a:p>
        </p:txBody>
      </p:sp>
    </p:spTree>
    <p:extLst>
      <p:ext uri="{BB962C8B-B14F-4D97-AF65-F5344CB8AC3E}">
        <p14:creationId xmlns:p14="http://schemas.microsoft.com/office/powerpoint/2010/main" val="27161453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a:extLst>
              <a:ext uri="{FF2B5EF4-FFF2-40B4-BE49-F238E27FC236}">
                <a16:creationId xmlns:a16="http://schemas.microsoft.com/office/drawing/2014/main" id="{DFC038A8-AE36-D04D-B88F-EB1B51F9E844}"/>
              </a:ext>
            </a:extLst>
          </p:cNvPr>
          <p:cNvSpPr>
            <a:spLocks noGrp="1"/>
          </p:cNvSpPr>
          <p:nvPr>
            <p:ph type="title" orient="vert"/>
          </p:nvPr>
        </p:nvSpPr>
        <p:spPr>
          <a:xfrm>
            <a:off x="8724900" y="365125"/>
            <a:ext cx="2628900" cy="5811838"/>
          </a:xfrm>
        </p:spPr>
        <p:txBody>
          <a:bodyPr vert="eaVert"/>
          <a:lstStyle/>
          <a:p>
            <a:r>
              <a:rPr lang="de-DE"/>
              <a:t>Mastertitelformat bearbeiten</a:t>
            </a:r>
          </a:p>
        </p:txBody>
      </p:sp>
      <p:sp>
        <p:nvSpPr>
          <p:cNvPr id="3" name="Vertikaler Textplatzhalter 2">
            <a:extLst>
              <a:ext uri="{FF2B5EF4-FFF2-40B4-BE49-F238E27FC236}">
                <a16:creationId xmlns:a16="http://schemas.microsoft.com/office/drawing/2014/main" id="{04A2F8E4-A04B-B545-810E-49FA5F438E1E}"/>
              </a:ext>
            </a:extLst>
          </p:cNvPr>
          <p:cNvSpPr>
            <a:spLocks noGrp="1"/>
          </p:cNvSpPr>
          <p:nvPr>
            <p:ph type="body" orient="vert" idx="1"/>
          </p:nvPr>
        </p:nvSpPr>
        <p:spPr>
          <a:xfrm>
            <a:off x="838200" y="365125"/>
            <a:ext cx="7734300"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53673D33-8B2F-CE4A-89FA-7D1F2DBAB1C2}"/>
              </a:ext>
            </a:extLst>
          </p:cNvPr>
          <p:cNvSpPr>
            <a:spLocks noGrp="1"/>
          </p:cNvSpPr>
          <p:nvPr>
            <p:ph type="dt" sz="half" idx="10"/>
          </p:nvPr>
        </p:nvSpPr>
        <p:spPr/>
        <p:txBody>
          <a:bodyPr/>
          <a:lstStyle/>
          <a:p>
            <a:fld id="{DCA83A51-58F9-4C44-B783-353D6327A022}" type="datetimeFigureOut">
              <a:rPr lang="de-DE" smtClean="0"/>
              <a:t>14.10.20</a:t>
            </a:fld>
            <a:endParaRPr lang="de-DE"/>
          </a:p>
        </p:txBody>
      </p:sp>
      <p:sp>
        <p:nvSpPr>
          <p:cNvPr id="5" name="Fußzeilenplatzhalter 4">
            <a:extLst>
              <a:ext uri="{FF2B5EF4-FFF2-40B4-BE49-F238E27FC236}">
                <a16:creationId xmlns:a16="http://schemas.microsoft.com/office/drawing/2014/main" id="{95C9079A-8A1F-CD48-956B-E8D59060F8BE}"/>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318DFE12-32D5-7E49-9B27-2D688E90F33D}"/>
              </a:ext>
            </a:extLst>
          </p:cNvPr>
          <p:cNvSpPr>
            <a:spLocks noGrp="1"/>
          </p:cNvSpPr>
          <p:nvPr>
            <p:ph type="sldNum" sz="quarter" idx="12"/>
          </p:nvPr>
        </p:nvSpPr>
        <p:spPr/>
        <p:txBody>
          <a:bodyPr/>
          <a:lstStyle/>
          <a:p>
            <a:fld id="{0B9DCBFB-90D6-4846-8400-0A500D7E2450}" type="slidenum">
              <a:rPr lang="de-DE" smtClean="0"/>
              <a:t>‹Nr.›</a:t>
            </a:fld>
            <a:endParaRPr lang="de-DE"/>
          </a:p>
        </p:txBody>
      </p:sp>
    </p:spTree>
    <p:extLst>
      <p:ext uri="{BB962C8B-B14F-4D97-AF65-F5344CB8AC3E}">
        <p14:creationId xmlns:p14="http://schemas.microsoft.com/office/powerpoint/2010/main" val="414906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E94DD0C-5D57-694B-82E4-07F53C851765}"/>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a16="http://schemas.microsoft.com/office/drawing/2014/main" id="{4FDA00D1-B07F-9C47-9A3C-4486BDC7B51F}"/>
              </a:ext>
            </a:extLst>
          </p:cNvPr>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CBC5787B-590A-C945-9748-79817AA703A6}"/>
              </a:ext>
            </a:extLst>
          </p:cNvPr>
          <p:cNvSpPr>
            <a:spLocks noGrp="1"/>
          </p:cNvSpPr>
          <p:nvPr>
            <p:ph type="dt" sz="half" idx="10"/>
          </p:nvPr>
        </p:nvSpPr>
        <p:spPr/>
        <p:txBody>
          <a:bodyPr/>
          <a:lstStyle/>
          <a:p>
            <a:fld id="{DCA83A51-58F9-4C44-B783-353D6327A022}" type="datetimeFigureOut">
              <a:rPr lang="de-DE" smtClean="0"/>
              <a:t>14.10.20</a:t>
            </a:fld>
            <a:endParaRPr lang="de-DE"/>
          </a:p>
        </p:txBody>
      </p:sp>
      <p:sp>
        <p:nvSpPr>
          <p:cNvPr id="5" name="Fußzeilenplatzhalter 4">
            <a:extLst>
              <a:ext uri="{FF2B5EF4-FFF2-40B4-BE49-F238E27FC236}">
                <a16:creationId xmlns:a16="http://schemas.microsoft.com/office/drawing/2014/main" id="{165DD2E0-C5C4-F14F-BF89-B51CA5B1B01B}"/>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B04F27BE-CCE6-0C44-BD89-BF07401D4829}"/>
              </a:ext>
            </a:extLst>
          </p:cNvPr>
          <p:cNvSpPr>
            <a:spLocks noGrp="1"/>
          </p:cNvSpPr>
          <p:nvPr>
            <p:ph type="sldNum" sz="quarter" idx="12"/>
          </p:nvPr>
        </p:nvSpPr>
        <p:spPr/>
        <p:txBody>
          <a:bodyPr/>
          <a:lstStyle/>
          <a:p>
            <a:fld id="{0B9DCBFB-90D6-4846-8400-0A500D7E2450}" type="slidenum">
              <a:rPr lang="de-DE" smtClean="0"/>
              <a:t>‹Nr.›</a:t>
            </a:fld>
            <a:endParaRPr lang="de-DE"/>
          </a:p>
        </p:txBody>
      </p:sp>
    </p:spTree>
    <p:extLst>
      <p:ext uri="{BB962C8B-B14F-4D97-AF65-F5344CB8AC3E}">
        <p14:creationId xmlns:p14="http://schemas.microsoft.com/office/powerpoint/2010/main" val="15562306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6F9ABE3-1F67-6846-B718-83E84A4605E4}"/>
              </a:ext>
            </a:extLst>
          </p:cNvPr>
          <p:cNvSpPr>
            <a:spLocks noGrp="1"/>
          </p:cNvSpPr>
          <p:nvPr>
            <p:ph type="title"/>
          </p:nvPr>
        </p:nvSpPr>
        <p:spPr>
          <a:xfrm>
            <a:off x="831850" y="1709738"/>
            <a:ext cx="10515600" cy="2852737"/>
          </a:xfrm>
        </p:spPr>
        <p:txBody>
          <a:bodyPr anchor="b"/>
          <a:lstStyle>
            <a:lvl1pPr>
              <a:defRPr sz="6000"/>
            </a:lvl1pPr>
          </a:lstStyle>
          <a:p>
            <a:r>
              <a:rPr lang="de-DE"/>
              <a:t>Mastertitelformat bearbeiten</a:t>
            </a:r>
          </a:p>
        </p:txBody>
      </p:sp>
      <p:sp>
        <p:nvSpPr>
          <p:cNvPr id="3" name="Textplatzhalter 2">
            <a:extLst>
              <a:ext uri="{FF2B5EF4-FFF2-40B4-BE49-F238E27FC236}">
                <a16:creationId xmlns:a16="http://schemas.microsoft.com/office/drawing/2014/main" id="{0E64C283-CE52-EF43-9A91-3BBEEF8A9FA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4" name="Datumsplatzhalter 3">
            <a:extLst>
              <a:ext uri="{FF2B5EF4-FFF2-40B4-BE49-F238E27FC236}">
                <a16:creationId xmlns:a16="http://schemas.microsoft.com/office/drawing/2014/main" id="{EAC87278-B16E-CA4E-ACC4-D8D9E6A57F9A}"/>
              </a:ext>
            </a:extLst>
          </p:cNvPr>
          <p:cNvSpPr>
            <a:spLocks noGrp="1"/>
          </p:cNvSpPr>
          <p:nvPr>
            <p:ph type="dt" sz="half" idx="10"/>
          </p:nvPr>
        </p:nvSpPr>
        <p:spPr/>
        <p:txBody>
          <a:bodyPr/>
          <a:lstStyle/>
          <a:p>
            <a:fld id="{DCA83A51-58F9-4C44-B783-353D6327A022}" type="datetimeFigureOut">
              <a:rPr lang="de-DE" smtClean="0"/>
              <a:t>14.10.20</a:t>
            </a:fld>
            <a:endParaRPr lang="de-DE"/>
          </a:p>
        </p:txBody>
      </p:sp>
      <p:sp>
        <p:nvSpPr>
          <p:cNvPr id="5" name="Fußzeilenplatzhalter 4">
            <a:extLst>
              <a:ext uri="{FF2B5EF4-FFF2-40B4-BE49-F238E27FC236}">
                <a16:creationId xmlns:a16="http://schemas.microsoft.com/office/drawing/2014/main" id="{1793BA35-24E4-AE4E-ACEC-1B1C8D2C746B}"/>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21B6C04B-ABA6-B444-BEDF-5DF2FE50605B}"/>
              </a:ext>
            </a:extLst>
          </p:cNvPr>
          <p:cNvSpPr>
            <a:spLocks noGrp="1"/>
          </p:cNvSpPr>
          <p:nvPr>
            <p:ph type="sldNum" sz="quarter" idx="12"/>
          </p:nvPr>
        </p:nvSpPr>
        <p:spPr/>
        <p:txBody>
          <a:bodyPr/>
          <a:lstStyle/>
          <a:p>
            <a:fld id="{0B9DCBFB-90D6-4846-8400-0A500D7E2450}" type="slidenum">
              <a:rPr lang="de-DE" smtClean="0"/>
              <a:t>‹Nr.›</a:t>
            </a:fld>
            <a:endParaRPr lang="de-DE"/>
          </a:p>
        </p:txBody>
      </p:sp>
    </p:spTree>
    <p:extLst>
      <p:ext uri="{BB962C8B-B14F-4D97-AF65-F5344CB8AC3E}">
        <p14:creationId xmlns:p14="http://schemas.microsoft.com/office/powerpoint/2010/main" val="5131647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80B3383-F871-2B47-B1BE-EBC8BE5FDEA9}"/>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a16="http://schemas.microsoft.com/office/drawing/2014/main" id="{915928DD-9F50-C442-A16C-2D779AA997A8}"/>
              </a:ext>
            </a:extLst>
          </p:cNvPr>
          <p:cNvSpPr>
            <a:spLocks noGrp="1"/>
          </p:cNvSpPr>
          <p:nvPr>
            <p:ph sz="half" idx="1"/>
          </p:nvPr>
        </p:nvSpPr>
        <p:spPr>
          <a:xfrm>
            <a:off x="838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a:extLst>
              <a:ext uri="{FF2B5EF4-FFF2-40B4-BE49-F238E27FC236}">
                <a16:creationId xmlns:a16="http://schemas.microsoft.com/office/drawing/2014/main" id="{00E45A19-6786-344B-A49B-3BFEE59A7C99}"/>
              </a:ext>
            </a:extLst>
          </p:cNvPr>
          <p:cNvSpPr>
            <a:spLocks noGrp="1"/>
          </p:cNvSpPr>
          <p:nvPr>
            <p:ph sz="half" idx="2"/>
          </p:nvPr>
        </p:nvSpPr>
        <p:spPr>
          <a:xfrm>
            <a:off x="6172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Datumsplatzhalter 4">
            <a:extLst>
              <a:ext uri="{FF2B5EF4-FFF2-40B4-BE49-F238E27FC236}">
                <a16:creationId xmlns:a16="http://schemas.microsoft.com/office/drawing/2014/main" id="{4EFA7809-43CE-2C4B-98E9-23E9604EE4D9}"/>
              </a:ext>
            </a:extLst>
          </p:cNvPr>
          <p:cNvSpPr>
            <a:spLocks noGrp="1"/>
          </p:cNvSpPr>
          <p:nvPr>
            <p:ph type="dt" sz="half" idx="10"/>
          </p:nvPr>
        </p:nvSpPr>
        <p:spPr/>
        <p:txBody>
          <a:bodyPr/>
          <a:lstStyle/>
          <a:p>
            <a:fld id="{DCA83A51-58F9-4C44-B783-353D6327A022}" type="datetimeFigureOut">
              <a:rPr lang="de-DE" smtClean="0"/>
              <a:t>14.10.20</a:t>
            </a:fld>
            <a:endParaRPr lang="de-DE"/>
          </a:p>
        </p:txBody>
      </p:sp>
      <p:sp>
        <p:nvSpPr>
          <p:cNvPr id="6" name="Fußzeilenplatzhalter 5">
            <a:extLst>
              <a:ext uri="{FF2B5EF4-FFF2-40B4-BE49-F238E27FC236}">
                <a16:creationId xmlns:a16="http://schemas.microsoft.com/office/drawing/2014/main" id="{539C1E55-D618-354F-A463-4C2455664963}"/>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CC888F78-C3A5-6A44-88BA-5F252309FA28}"/>
              </a:ext>
            </a:extLst>
          </p:cNvPr>
          <p:cNvSpPr>
            <a:spLocks noGrp="1"/>
          </p:cNvSpPr>
          <p:nvPr>
            <p:ph type="sldNum" sz="quarter" idx="12"/>
          </p:nvPr>
        </p:nvSpPr>
        <p:spPr/>
        <p:txBody>
          <a:bodyPr/>
          <a:lstStyle/>
          <a:p>
            <a:fld id="{0B9DCBFB-90D6-4846-8400-0A500D7E2450}" type="slidenum">
              <a:rPr lang="de-DE" smtClean="0"/>
              <a:t>‹Nr.›</a:t>
            </a:fld>
            <a:endParaRPr lang="de-DE"/>
          </a:p>
        </p:txBody>
      </p:sp>
    </p:spTree>
    <p:extLst>
      <p:ext uri="{BB962C8B-B14F-4D97-AF65-F5344CB8AC3E}">
        <p14:creationId xmlns:p14="http://schemas.microsoft.com/office/powerpoint/2010/main" val="31028190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A1DDD7A-6227-F340-9860-09F24D2A1265}"/>
              </a:ext>
            </a:extLst>
          </p:cNvPr>
          <p:cNvSpPr>
            <a:spLocks noGrp="1"/>
          </p:cNvSpPr>
          <p:nvPr>
            <p:ph type="title"/>
          </p:nvPr>
        </p:nvSpPr>
        <p:spPr>
          <a:xfrm>
            <a:off x="839788" y="365125"/>
            <a:ext cx="10515600" cy="1325563"/>
          </a:xfrm>
        </p:spPr>
        <p:txBody>
          <a:bodyPr/>
          <a:lstStyle/>
          <a:p>
            <a:r>
              <a:rPr lang="de-DE"/>
              <a:t>Mastertitelformat bearbeiten</a:t>
            </a:r>
          </a:p>
        </p:txBody>
      </p:sp>
      <p:sp>
        <p:nvSpPr>
          <p:cNvPr id="3" name="Textplatzhalter 2">
            <a:extLst>
              <a:ext uri="{FF2B5EF4-FFF2-40B4-BE49-F238E27FC236}">
                <a16:creationId xmlns:a16="http://schemas.microsoft.com/office/drawing/2014/main" id="{E938B199-DA78-004E-9428-5DB41EAD730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Inhaltsplatzhalter 3">
            <a:extLst>
              <a:ext uri="{FF2B5EF4-FFF2-40B4-BE49-F238E27FC236}">
                <a16:creationId xmlns:a16="http://schemas.microsoft.com/office/drawing/2014/main" id="{784ED330-BFD1-FE46-ACD8-6B1EAF2F9FA9}"/>
              </a:ext>
            </a:extLst>
          </p:cNvPr>
          <p:cNvSpPr>
            <a:spLocks noGrp="1"/>
          </p:cNvSpPr>
          <p:nvPr>
            <p:ph sz="half" idx="2"/>
          </p:nvPr>
        </p:nvSpPr>
        <p:spPr>
          <a:xfrm>
            <a:off x="839788" y="2505075"/>
            <a:ext cx="5157787"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Textplatzhalter 4">
            <a:extLst>
              <a:ext uri="{FF2B5EF4-FFF2-40B4-BE49-F238E27FC236}">
                <a16:creationId xmlns:a16="http://schemas.microsoft.com/office/drawing/2014/main" id="{2D0F3950-5073-6D4E-AC01-86FE4E0B3BE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Inhaltsplatzhalter 5">
            <a:extLst>
              <a:ext uri="{FF2B5EF4-FFF2-40B4-BE49-F238E27FC236}">
                <a16:creationId xmlns:a16="http://schemas.microsoft.com/office/drawing/2014/main" id="{5EBFDAB4-3D8A-0B46-AF82-096A0ABF7F6F}"/>
              </a:ext>
            </a:extLst>
          </p:cNvPr>
          <p:cNvSpPr>
            <a:spLocks noGrp="1"/>
          </p:cNvSpPr>
          <p:nvPr>
            <p:ph sz="quarter" idx="4"/>
          </p:nvPr>
        </p:nvSpPr>
        <p:spPr>
          <a:xfrm>
            <a:off x="6172200" y="2505075"/>
            <a:ext cx="5183188"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7" name="Datumsplatzhalter 6">
            <a:extLst>
              <a:ext uri="{FF2B5EF4-FFF2-40B4-BE49-F238E27FC236}">
                <a16:creationId xmlns:a16="http://schemas.microsoft.com/office/drawing/2014/main" id="{95BF74EF-8D8D-BE4A-B646-99F89AC4F998}"/>
              </a:ext>
            </a:extLst>
          </p:cNvPr>
          <p:cNvSpPr>
            <a:spLocks noGrp="1"/>
          </p:cNvSpPr>
          <p:nvPr>
            <p:ph type="dt" sz="half" idx="10"/>
          </p:nvPr>
        </p:nvSpPr>
        <p:spPr/>
        <p:txBody>
          <a:bodyPr/>
          <a:lstStyle/>
          <a:p>
            <a:fld id="{DCA83A51-58F9-4C44-B783-353D6327A022}" type="datetimeFigureOut">
              <a:rPr lang="de-DE" smtClean="0"/>
              <a:t>14.10.20</a:t>
            </a:fld>
            <a:endParaRPr lang="de-DE"/>
          </a:p>
        </p:txBody>
      </p:sp>
      <p:sp>
        <p:nvSpPr>
          <p:cNvPr id="8" name="Fußzeilenplatzhalter 7">
            <a:extLst>
              <a:ext uri="{FF2B5EF4-FFF2-40B4-BE49-F238E27FC236}">
                <a16:creationId xmlns:a16="http://schemas.microsoft.com/office/drawing/2014/main" id="{6CA519FE-F5D2-024F-99A5-E20810D38410}"/>
              </a:ext>
            </a:extLst>
          </p:cNvPr>
          <p:cNvSpPr>
            <a:spLocks noGrp="1"/>
          </p:cNvSpPr>
          <p:nvPr>
            <p:ph type="ftr" sz="quarter" idx="11"/>
          </p:nvPr>
        </p:nvSpPr>
        <p:spPr/>
        <p:txBody>
          <a:bodyPr/>
          <a:lstStyle/>
          <a:p>
            <a:endParaRPr lang="de-DE"/>
          </a:p>
        </p:txBody>
      </p:sp>
      <p:sp>
        <p:nvSpPr>
          <p:cNvPr id="9" name="Foliennummernplatzhalter 8">
            <a:extLst>
              <a:ext uri="{FF2B5EF4-FFF2-40B4-BE49-F238E27FC236}">
                <a16:creationId xmlns:a16="http://schemas.microsoft.com/office/drawing/2014/main" id="{F88671B0-708D-894B-8AAA-A140F1794433}"/>
              </a:ext>
            </a:extLst>
          </p:cNvPr>
          <p:cNvSpPr>
            <a:spLocks noGrp="1"/>
          </p:cNvSpPr>
          <p:nvPr>
            <p:ph type="sldNum" sz="quarter" idx="12"/>
          </p:nvPr>
        </p:nvSpPr>
        <p:spPr/>
        <p:txBody>
          <a:bodyPr/>
          <a:lstStyle/>
          <a:p>
            <a:fld id="{0B9DCBFB-90D6-4846-8400-0A500D7E2450}" type="slidenum">
              <a:rPr lang="de-DE" smtClean="0"/>
              <a:t>‹Nr.›</a:t>
            </a:fld>
            <a:endParaRPr lang="de-DE"/>
          </a:p>
        </p:txBody>
      </p:sp>
    </p:spTree>
    <p:extLst>
      <p:ext uri="{BB962C8B-B14F-4D97-AF65-F5344CB8AC3E}">
        <p14:creationId xmlns:p14="http://schemas.microsoft.com/office/powerpoint/2010/main" val="40388675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5B49947-134B-C944-A459-76DF236ADD54}"/>
              </a:ext>
            </a:extLst>
          </p:cNvPr>
          <p:cNvSpPr>
            <a:spLocks noGrp="1"/>
          </p:cNvSpPr>
          <p:nvPr>
            <p:ph type="title"/>
          </p:nvPr>
        </p:nvSpPr>
        <p:spPr/>
        <p:txBody>
          <a:bodyPr/>
          <a:lstStyle/>
          <a:p>
            <a:r>
              <a:rPr lang="de-DE"/>
              <a:t>Mastertitelformat bearbeiten</a:t>
            </a:r>
          </a:p>
        </p:txBody>
      </p:sp>
      <p:sp>
        <p:nvSpPr>
          <p:cNvPr id="3" name="Datumsplatzhalter 2">
            <a:extLst>
              <a:ext uri="{FF2B5EF4-FFF2-40B4-BE49-F238E27FC236}">
                <a16:creationId xmlns:a16="http://schemas.microsoft.com/office/drawing/2014/main" id="{9E7D634E-EF9E-894F-B345-5D3ACB179A19}"/>
              </a:ext>
            </a:extLst>
          </p:cNvPr>
          <p:cNvSpPr>
            <a:spLocks noGrp="1"/>
          </p:cNvSpPr>
          <p:nvPr>
            <p:ph type="dt" sz="half" idx="10"/>
          </p:nvPr>
        </p:nvSpPr>
        <p:spPr/>
        <p:txBody>
          <a:bodyPr/>
          <a:lstStyle/>
          <a:p>
            <a:fld id="{DCA83A51-58F9-4C44-B783-353D6327A022}" type="datetimeFigureOut">
              <a:rPr lang="de-DE" smtClean="0"/>
              <a:t>14.10.20</a:t>
            </a:fld>
            <a:endParaRPr lang="de-DE"/>
          </a:p>
        </p:txBody>
      </p:sp>
      <p:sp>
        <p:nvSpPr>
          <p:cNvPr id="4" name="Fußzeilenplatzhalter 3">
            <a:extLst>
              <a:ext uri="{FF2B5EF4-FFF2-40B4-BE49-F238E27FC236}">
                <a16:creationId xmlns:a16="http://schemas.microsoft.com/office/drawing/2014/main" id="{5711CD25-B44A-C94F-835F-44D4B6712A21}"/>
              </a:ext>
            </a:extLst>
          </p:cNvPr>
          <p:cNvSpPr>
            <a:spLocks noGrp="1"/>
          </p:cNvSpPr>
          <p:nvPr>
            <p:ph type="ftr" sz="quarter" idx="11"/>
          </p:nvPr>
        </p:nvSpPr>
        <p:spPr/>
        <p:txBody>
          <a:bodyPr/>
          <a:lstStyle/>
          <a:p>
            <a:endParaRPr lang="de-DE"/>
          </a:p>
        </p:txBody>
      </p:sp>
      <p:sp>
        <p:nvSpPr>
          <p:cNvPr id="5" name="Foliennummernplatzhalter 4">
            <a:extLst>
              <a:ext uri="{FF2B5EF4-FFF2-40B4-BE49-F238E27FC236}">
                <a16:creationId xmlns:a16="http://schemas.microsoft.com/office/drawing/2014/main" id="{EC4E355C-5DD3-0E48-8BDE-D2E530691F55}"/>
              </a:ext>
            </a:extLst>
          </p:cNvPr>
          <p:cNvSpPr>
            <a:spLocks noGrp="1"/>
          </p:cNvSpPr>
          <p:nvPr>
            <p:ph type="sldNum" sz="quarter" idx="12"/>
          </p:nvPr>
        </p:nvSpPr>
        <p:spPr/>
        <p:txBody>
          <a:bodyPr/>
          <a:lstStyle/>
          <a:p>
            <a:fld id="{0B9DCBFB-90D6-4846-8400-0A500D7E2450}" type="slidenum">
              <a:rPr lang="de-DE" smtClean="0"/>
              <a:t>‹Nr.›</a:t>
            </a:fld>
            <a:endParaRPr lang="de-DE"/>
          </a:p>
        </p:txBody>
      </p:sp>
    </p:spTree>
    <p:extLst>
      <p:ext uri="{BB962C8B-B14F-4D97-AF65-F5344CB8AC3E}">
        <p14:creationId xmlns:p14="http://schemas.microsoft.com/office/powerpoint/2010/main" val="13395405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5C2389C1-CFFA-EA4B-A963-382A5588D796}"/>
              </a:ext>
            </a:extLst>
          </p:cNvPr>
          <p:cNvSpPr>
            <a:spLocks noGrp="1"/>
          </p:cNvSpPr>
          <p:nvPr>
            <p:ph type="dt" sz="half" idx="10"/>
          </p:nvPr>
        </p:nvSpPr>
        <p:spPr/>
        <p:txBody>
          <a:bodyPr/>
          <a:lstStyle/>
          <a:p>
            <a:fld id="{DCA83A51-58F9-4C44-B783-353D6327A022}" type="datetimeFigureOut">
              <a:rPr lang="de-DE" smtClean="0"/>
              <a:t>14.10.20</a:t>
            </a:fld>
            <a:endParaRPr lang="de-DE"/>
          </a:p>
        </p:txBody>
      </p:sp>
      <p:sp>
        <p:nvSpPr>
          <p:cNvPr id="3" name="Fußzeilenplatzhalter 2">
            <a:extLst>
              <a:ext uri="{FF2B5EF4-FFF2-40B4-BE49-F238E27FC236}">
                <a16:creationId xmlns:a16="http://schemas.microsoft.com/office/drawing/2014/main" id="{E6AD5514-3E23-6248-BF1D-955132A2600B}"/>
              </a:ext>
            </a:extLst>
          </p:cNvPr>
          <p:cNvSpPr>
            <a:spLocks noGrp="1"/>
          </p:cNvSpPr>
          <p:nvPr>
            <p:ph type="ftr" sz="quarter" idx="11"/>
          </p:nvPr>
        </p:nvSpPr>
        <p:spPr/>
        <p:txBody>
          <a:bodyPr/>
          <a:lstStyle/>
          <a:p>
            <a:endParaRPr lang="de-DE"/>
          </a:p>
        </p:txBody>
      </p:sp>
      <p:sp>
        <p:nvSpPr>
          <p:cNvPr id="4" name="Foliennummernplatzhalter 3">
            <a:extLst>
              <a:ext uri="{FF2B5EF4-FFF2-40B4-BE49-F238E27FC236}">
                <a16:creationId xmlns:a16="http://schemas.microsoft.com/office/drawing/2014/main" id="{F4E3CA4D-95AF-7441-8268-F01E4AE539BD}"/>
              </a:ext>
            </a:extLst>
          </p:cNvPr>
          <p:cNvSpPr>
            <a:spLocks noGrp="1"/>
          </p:cNvSpPr>
          <p:nvPr>
            <p:ph type="sldNum" sz="quarter" idx="12"/>
          </p:nvPr>
        </p:nvSpPr>
        <p:spPr/>
        <p:txBody>
          <a:bodyPr/>
          <a:lstStyle/>
          <a:p>
            <a:fld id="{0B9DCBFB-90D6-4846-8400-0A500D7E2450}" type="slidenum">
              <a:rPr lang="de-DE" smtClean="0"/>
              <a:t>‹Nr.›</a:t>
            </a:fld>
            <a:endParaRPr lang="de-DE"/>
          </a:p>
        </p:txBody>
      </p:sp>
    </p:spTree>
    <p:extLst>
      <p:ext uri="{BB962C8B-B14F-4D97-AF65-F5344CB8AC3E}">
        <p14:creationId xmlns:p14="http://schemas.microsoft.com/office/powerpoint/2010/main" val="561411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A0596D5-F4CE-C64B-AF6D-0B79930CD5A6}"/>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p>
        </p:txBody>
      </p:sp>
      <p:sp>
        <p:nvSpPr>
          <p:cNvPr id="3" name="Inhaltsplatzhalter 2">
            <a:extLst>
              <a:ext uri="{FF2B5EF4-FFF2-40B4-BE49-F238E27FC236}">
                <a16:creationId xmlns:a16="http://schemas.microsoft.com/office/drawing/2014/main" id="{F1DF7090-FD3A-6F48-B83B-EABD86D182E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Textplatzhalter 3">
            <a:extLst>
              <a:ext uri="{FF2B5EF4-FFF2-40B4-BE49-F238E27FC236}">
                <a16:creationId xmlns:a16="http://schemas.microsoft.com/office/drawing/2014/main" id="{5A642DB1-4E05-C14F-85A4-4405D5EE4F3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5B69D4EA-50C5-E64F-A282-F5ABF1EE31DC}"/>
              </a:ext>
            </a:extLst>
          </p:cNvPr>
          <p:cNvSpPr>
            <a:spLocks noGrp="1"/>
          </p:cNvSpPr>
          <p:nvPr>
            <p:ph type="dt" sz="half" idx="10"/>
          </p:nvPr>
        </p:nvSpPr>
        <p:spPr/>
        <p:txBody>
          <a:bodyPr/>
          <a:lstStyle/>
          <a:p>
            <a:fld id="{DCA83A51-58F9-4C44-B783-353D6327A022}" type="datetimeFigureOut">
              <a:rPr lang="de-DE" smtClean="0"/>
              <a:t>14.10.20</a:t>
            </a:fld>
            <a:endParaRPr lang="de-DE"/>
          </a:p>
        </p:txBody>
      </p:sp>
      <p:sp>
        <p:nvSpPr>
          <p:cNvPr id="6" name="Fußzeilenplatzhalter 5">
            <a:extLst>
              <a:ext uri="{FF2B5EF4-FFF2-40B4-BE49-F238E27FC236}">
                <a16:creationId xmlns:a16="http://schemas.microsoft.com/office/drawing/2014/main" id="{E1C0C614-3590-8345-A119-33A81DF1A939}"/>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AFA0891A-6DB9-A749-8422-A82DF3956006}"/>
              </a:ext>
            </a:extLst>
          </p:cNvPr>
          <p:cNvSpPr>
            <a:spLocks noGrp="1"/>
          </p:cNvSpPr>
          <p:nvPr>
            <p:ph type="sldNum" sz="quarter" idx="12"/>
          </p:nvPr>
        </p:nvSpPr>
        <p:spPr/>
        <p:txBody>
          <a:bodyPr/>
          <a:lstStyle/>
          <a:p>
            <a:fld id="{0B9DCBFB-90D6-4846-8400-0A500D7E2450}" type="slidenum">
              <a:rPr lang="de-DE" smtClean="0"/>
              <a:t>‹Nr.›</a:t>
            </a:fld>
            <a:endParaRPr lang="de-DE"/>
          </a:p>
        </p:txBody>
      </p:sp>
    </p:spTree>
    <p:extLst>
      <p:ext uri="{BB962C8B-B14F-4D97-AF65-F5344CB8AC3E}">
        <p14:creationId xmlns:p14="http://schemas.microsoft.com/office/powerpoint/2010/main" val="34302446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A97F087-724F-574E-AEA9-59A6E36DB31C}"/>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p>
        </p:txBody>
      </p:sp>
      <p:sp>
        <p:nvSpPr>
          <p:cNvPr id="3" name="Bildplatzhalter 2">
            <a:extLst>
              <a:ext uri="{FF2B5EF4-FFF2-40B4-BE49-F238E27FC236}">
                <a16:creationId xmlns:a16="http://schemas.microsoft.com/office/drawing/2014/main" id="{58D09FC6-E63C-D145-A8B1-17D16A116B4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platzhalter 3">
            <a:extLst>
              <a:ext uri="{FF2B5EF4-FFF2-40B4-BE49-F238E27FC236}">
                <a16:creationId xmlns:a16="http://schemas.microsoft.com/office/drawing/2014/main" id="{0DFA7235-ED86-9346-A220-24052644627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E285F76E-83ED-084D-BD7E-1F2D37B69E2E}"/>
              </a:ext>
            </a:extLst>
          </p:cNvPr>
          <p:cNvSpPr>
            <a:spLocks noGrp="1"/>
          </p:cNvSpPr>
          <p:nvPr>
            <p:ph type="dt" sz="half" idx="10"/>
          </p:nvPr>
        </p:nvSpPr>
        <p:spPr/>
        <p:txBody>
          <a:bodyPr/>
          <a:lstStyle/>
          <a:p>
            <a:fld id="{DCA83A51-58F9-4C44-B783-353D6327A022}" type="datetimeFigureOut">
              <a:rPr lang="de-DE" smtClean="0"/>
              <a:t>14.10.20</a:t>
            </a:fld>
            <a:endParaRPr lang="de-DE"/>
          </a:p>
        </p:txBody>
      </p:sp>
      <p:sp>
        <p:nvSpPr>
          <p:cNvPr id="6" name="Fußzeilenplatzhalter 5">
            <a:extLst>
              <a:ext uri="{FF2B5EF4-FFF2-40B4-BE49-F238E27FC236}">
                <a16:creationId xmlns:a16="http://schemas.microsoft.com/office/drawing/2014/main" id="{F9285D3E-8C06-8A4D-A332-2C7E7E0C4975}"/>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5983C928-7664-5044-8242-4D87A0766B5F}"/>
              </a:ext>
            </a:extLst>
          </p:cNvPr>
          <p:cNvSpPr>
            <a:spLocks noGrp="1"/>
          </p:cNvSpPr>
          <p:nvPr>
            <p:ph type="sldNum" sz="quarter" idx="12"/>
          </p:nvPr>
        </p:nvSpPr>
        <p:spPr/>
        <p:txBody>
          <a:bodyPr/>
          <a:lstStyle/>
          <a:p>
            <a:fld id="{0B9DCBFB-90D6-4846-8400-0A500D7E2450}" type="slidenum">
              <a:rPr lang="de-DE" smtClean="0"/>
              <a:t>‹Nr.›</a:t>
            </a:fld>
            <a:endParaRPr lang="de-DE"/>
          </a:p>
        </p:txBody>
      </p:sp>
    </p:spTree>
    <p:extLst>
      <p:ext uri="{BB962C8B-B14F-4D97-AF65-F5344CB8AC3E}">
        <p14:creationId xmlns:p14="http://schemas.microsoft.com/office/powerpoint/2010/main" val="26540180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89E449A8-57F9-964E-BC48-FA0E84D5217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Mastertitelformat bearbeiten</a:t>
            </a:r>
          </a:p>
        </p:txBody>
      </p:sp>
      <p:sp>
        <p:nvSpPr>
          <p:cNvPr id="3" name="Textplatzhalter 2">
            <a:extLst>
              <a:ext uri="{FF2B5EF4-FFF2-40B4-BE49-F238E27FC236}">
                <a16:creationId xmlns:a16="http://schemas.microsoft.com/office/drawing/2014/main" id="{D44978E8-086C-CA46-8241-266E95463A2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5F070EBC-9A64-FF4D-801B-CEF36415CF3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CA83A51-58F9-4C44-B783-353D6327A022}" type="datetimeFigureOut">
              <a:rPr lang="de-DE" smtClean="0"/>
              <a:t>14.10.20</a:t>
            </a:fld>
            <a:endParaRPr lang="de-DE"/>
          </a:p>
        </p:txBody>
      </p:sp>
      <p:sp>
        <p:nvSpPr>
          <p:cNvPr id="5" name="Fußzeilenplatzhalter 4">
            <a:extLst>
              <a:ext uri="{FF2B5EF4-FFF2-40B4-BE49-F238E27FC236}">
                <a16:creationId xmlns:a16="http://schemas.microsoft.com/office/drawing/2014/main" id="{03E33B6E-048E-9F49-AA1E-58E9E20A5BC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DE"/>
          </a:p>
        </p:txBody>
      </p:sp>
      <p:sp>
        <p:nvSpPr>
          <p:cNvPr id="6" name="Foliennummernplatzhalter 5">
            <a:extLst>
              <a:ext uri="{FF2B5EF4-FFF2-40B4-BE49-F238E27FC236}">
                <a16:creationId xmlns:a16="http://schemas.microsoft.com/office/drawing/2014/main" id="{CBDE3A31-D7E0-3248-8DED-305E9196EE5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B9DCBFB-90D6-4846-8400-0A500D7E2450}" type="slidenum">
              <a:rPr lang="de-DE" smtClean="0"/>
              <a:t>‹Nr.›</a:t>
            </a:fld>
            <a:endParaRPr lang="de-DE"/>
          </a:p>
        </p:txBody>
      </p:sp>
    </p:spTree>
    <p:extLst>
      <p:ext uri="{BB962C8B-B14F-4D97-AF65-F5344CB8AC3E}">
        <p14:creationId xmlns:p14="http://schemas.microsoft.com/office/powerpoint/2010/main" val="361250581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24.gi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16023F-D23D-4830-8D8F-0E743A1F7E6C}"/>
              </a:ext>
            </a:extLst>
          </p:cNvPr>
          <p:cNvSpPr>
            <a:spLocks noGrp="1"/>
          </p:cNvSpPr>
          <p:nvPr>
            <p:ph type="ctrTitle"/>
          </p:nvPr>
        </p:nvSpPr>
        <p:spPr/>
        <p:txBody>
          <a:bodyPr/>
          <a:lstStyle/>
          <a:p>
            <a:r>
              <a:rPr lang="en-US" dirty="0">
                <a:cs typeface="Calibri Light"/>
              </a:rPr>
              <a:t>Recurrent Neural Networks</a:t>
            </a:r>
            <a:endParaRPr lang="en-US" dirty="0"/>
          </a:p>
        </p:txBody>
      </p:sp>
      <p:sp>
        <p:nvSpPr>
          <p:cNvPr id="3" name="Content Placeholder 2">
            <a:extLst>
              <a:ext uri="{FF2B5EF4-FFF2-40B4-BE49-F238E27FC236}">
                <a16:creationId xmlns:a16="http://schemas.microsoft.com/office/drawing/2014/main" id="{A1931878-C9A1-4D79-B59B-E8ECE18FC858}"/>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1182642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1792B-EFBA-4F8B-AAF8-91FAAFAFE036}"/>
              </a:ext>
            </a:extLst>
          </p:cNvPr>
          <p:cNvSpPr>
            <a:spLocks noGrp="1"/>
          </p:cNvSpPr>
          <p:nvPr>
            <p:ph type="title"/>
          </p:nvPr>
        </p:nvSpPr>
        <p:spPr/>
        <p:txBody>
          <a:bodyPr/>
          <a:lstStyle/>
          <a:p>
            <a:r>
              <a:rPr lang="en-US">
                <a:cs typeface="Calibri Light"/>
              </a:rPr>
              <a:t>Forget Gate</a:t>
            </a:r>
            <a:endParaRPr lang="en-US"/>
          </a:p>
        </p:txBody>
      </p:sp>
      <p:sp>
        <p:nvSpPr>
          <p:cNvPr id="6" name="Inhaltsplatzhalter 2">
            <a:extLst>
              <a:ext uri="{FF2B5EF4-FFF2-40B4-BE49-F238E27FC236}">
                <a16:creationId xmlns:a16="http://schemas.microsoft.com/office/drawing/2014/main" id="{D1E442C8-57DE-494E-BE73-4C6CB551DBE3}"/>
              </a:ext>
            </a:extLst>
          </p:cNvPr>
          <p:cNvSpPr txBox="1">
            <a:spLocks/>
          </p:cNvSpPr>
          <p:nvPr/>
        </p:nvSpPr>
        <p:spPr>
          <a:xfrm>
            <a:off x="276144" y="4364322"/>
            <a:ext cx="11746522" cy="1836738"/>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914400" lvl="1" indent="-457200"/>
            <a:r>
              <a:rPr lang="de-DE" sz="2800">
                <a:cs typeface="Calibri" panose="020F0502020204030204"/>
              </a:rPr>
              <a:t>Input:</a:t>
            </a:r>
            <a:endParaRPr lang="de-DE" sz="2800" dirty="0">
              <a:cs typeface="Calibri" panose="020F0502020204030204"/>
            </a:endParaRPr>
          </a:p>
          <a:p>
            <a:pPr marL="914400" lvl="1" indent="-457200"/>
            <a:r>
              <a:rPr lang="de-DE" sz="2800">
                <a:cs typeface="Calibri" panose="020F0502020204030204"/>
              </a:rPr>
              <a:t>Sigmoid bildet auf Intervall [0, 1] ab</a:t>
            </a:r>
            <a:endParaRPr lang="de-DE" sz="2800" dirty="0">
              <a:cs typeface="Calibri" panose="020F0502020204030204"/>
            </a:endParaRPr>
          </a:p>
          <a:p>
            <a:pPr marL="914400" lvl="1" indent="-457200"/>
            <a:r>
              <a:rPr lang="de-DE" sz="2800">
                <a:cs typeface="Calibri" panose="020F0502020204030204"/>
              </a:rPr>
              <a:t>0 = vergiss alles</a:t>
            </a:r>
            <a:endParaRPr lang="de-DE" sz="2800" dirty="0">
              <a:cs typeface="Calibri" panose="020F0502020204030204"/>
            </a:endParaRPr>
          </a:p>
          <a:p>
            <a:pPr marL="914400" lvl="1" indent="-457200"/>
            <a:r>
              <a:rPr lang="de-DE" sz="2800">
                <a:cs typeface="Calibri" panose="020F0502020204030204"/>
              </a:rPr>
              <a:t>1 = erhalte alles</a:t>
            </a:r>
            <a:endParaRPr lang="de-DE" sz="2800" dirty="0">
              <a:cs typeface="Calibri" panose="020F0502020204030204"/>
            </a:endParaRPr>
          </a:p>
          <a:p>
            <a:pPr marL="457200" lvl="1" indent="0">
              <a:buNone/>
            </a:pPr>
            <a:endParaRPr lang="de-DE" sz="2800" dirty="0">
              <a:cs typeface="Calibri" panose="020F0502020204030204"/>
            </a:endParaRPr>
          </a:p>
          <a:p>
            <a:pPr lvl="2"/>
            <a:endParaRPr lang="de-DE" sz="2400" dirty="0">
              <a:cs typeface="Calibri" panose="020F0502020204030204"/>
            </a:endParaRPr>
          </a:p>
          <a:p>
            <a:pPr lvl="1"/>
            <a:endParaRPr lang="de-DE" sz="2800" dirty="0">
              <a:cs typeface="Calibri" panose="020F0502020204030204"/>
            </a:endParaRPr>
          </a:p>
          <a:p>
            <a:pPr lvl="1"/>
            <a:endParaRPr lang="de-DE" sz="2800" dirty="0">
              <a:cs typeface="Calibri" panose="020F0502020204030204"/>
            </a:endParaRPr>
          </a:p>
          <a:p>
            <a:pPr marL="457200" lvl="1" indent="0">
              <a:buNone/>
            </a:pPr>
            <a:endParaRPr lang="de-DE" sz="2800" dirty="0">
              <a:cs typeface="Calibri" panose="020F0502020204030204"/>
            </a:endParaRPr>
          </a:p>
        </p:txBody>
      </p:sp>
      <p:pic>
        <p:nvPicPr>
          <p:cNvPr id="7" name="Picture 7" descr="A picture containing diagram&#10;&#10;Description automatically generated">
            <a:extLst>
              <a:ext uri="{FF2B5EF4-FFF2-40B4-BE49-F238E27FC236}">
                <a16:creationId xmlns:a16="http://schemas.microsoft.com/office/drawing/2014/main" id="{A84CC9AF-BEFE-47DB-8660-25E33C91FBD9}"/>
              </a:ext>
            </a:extLst>
          </p:cNvPr>
          <p:cNvPicPr>
            <a:picLocks noChangeAspect="1"/>
          </p:cNvPicPr>
          <p:nvPr/>
        </p:nvPicPr>
        <p:blipFill>
          <a:blip r:embed="rId2"/>
          <a:stretch>
            <a:fillRect/>
          </a:stretch>
        </p:blipFill>
        <p:spPr>
          <a:xfrm>
            <a:off x="838200" y="888686"/>
            <a:ext cx="10828866" cy="3336495"/>
          </a:xfrm>
          <a:prstGeom prst="rect">
            <a:avLst/>
          </a:prstGeom>
        </p:spPr>
      </p:pic>
      <p:pic>
        <p:nvPicPr>
          <p:cNvPr id="8" name="Picture 8" descr="A picture containing shape&#10;&#10;Description automatically generated">
            <a:extLst>
              <a:ext uri="{FF2B5EF4-FFF2-40B4-BE49-F238E27FC236}">
                <a16:creationId xmlns:a16="http://schemas.microsoft.com/office/drawing/2014/main" id="{3EAA2FB9-064D-4F78-B6BC-DC562A283FDE}"/>
              </a:ext>
            </a:extLst>
          </p:cNvPr>
          <p:cNvPicPr>
            <a:picLocks noChangeAspect="1"/>
          </p:cNvPicPr>
          <p:nvPr/>
        </p:nvPicPr>
        <p:blipFill>
          <a:blip r:embed="rId3"/>
          <a:stretch>
            <a:fillRect/>
          </a:stretch>
        </p:blipFill>
        <p:spPr>
          <a:xfrm>
            <a:off x="2217738" y="4422775"/>
            <a:ext cx="1211792" cy="332317"/>
          </a:xfrm>
          <a:prstGeom prst="rect">
            <a:avLst/>
          </a:prstGeom>
        </p:spPr>
      </p:pic>
    </p:spTree>
    <p:extLst>
      <p:ext uri="{BB962C8B-B14F-4D97-AF65-F5344CB8AC3E}">
        <p14:creationId xmlns:p14="http://schemas.microsoft.com/office/powerpoint/2010/main" val="31964832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1792B-EFBA-4F8B-AAF8-91FAAFAFE036}"/>
              </a:ext>
            </a:extLst>
          </p:cNvPr>
          <p:cNvSpPr>
            <a:spLocks noGrp="1"/>
          </p:cNvSpPr>
          <p:nvPr>
            <p:ph type="title"/>
          </p:nvPr>
        </p:nvSpPr>
        <p:spPr/>
        <p:txBody>
          <a:bodyPr/>
          <a:lstStyle/>
          <a:p>
            <a:r>
              <a:rPr lang="en-US">
                <a:cs typeface="Calibri Light"/>
              </a:rPr>
              <a:t>Input Gate</a:t>
            </a:r>
            <a:endParaRPr lang="en-US"/>
          </a:p>
        </p:txBody>
      </p:sp>
      <p:sp>
        <p:nvSpPr>
          <p:cNvPr id="6" name="Inhaltsplatzhalter 2">
            <a:extLst>
              <a:ext uri="{FF2B5EF4-FFF2-40B4-BE49-F238E27FC236}">
                <a16:creationId xmlns:a16="http://schemas.microsoft.com/office/drawing/2014/main" id="{D1E442C8-57DE-494E-BE73-4C6CB551DBE3}"/>
              </a:ext>
            </a:extLst>
          </p:cNvPr>
          <p:cNvSpPr txBox="1">
            <a:spLocks/>
          </p:cNvSpPr>
          <p:nvPr/>
        </p:nvSpPr>
        <p:spPr>
          <a:xfrm>
            <a:off x="276144" y="4364322"/>
            <a:ext cx="11746522" cy="186213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de-DE" sz="2800">
                <a:cs typeface="Calibri" panose="020F0502020204030204"/>
              </a:rPr>
              <a:t>Input:</a:t>
            </a:r>
            <a:endParaRPr lang="de-DE" sz="2800" dirty="0">
              <a:cs typeface="Calibri" panose="020F0502020204030204"/>
            </a:endParaRPr>
          </a:p>
          <a:p>
            <a:pPr lvl="1"/>
            <a:r>
              <a:rPr lang="de-DE" sz="2800">
                <a:cs typeface="Calibri" panose="020F0502020204030204"/>
              </a:rPr>
              <a:t>     Steuert welche Teile des cell state ein update kriegen </a:t>
            </a:r>
          </a:p>
          <a:p>
            <a:pPr lvl="1"/>
            <a:r>
              <a:rPr lang="de-DE" sz="2800">
                <a:cs typeface="Calibri" panose="020F0502020204030204"/>
              </a:rPr>
              <a:t>Addition auf den cell state steuert welche neuen Informationen hinzugefügt werden sollen</a:t>
            </a:r>
            <a:endParaRPr lang="de-DE" sz="2800" dirty="0">
              <a:cs typeface="Calibri" panose="020F0502020204030204"/>
            </a:endParaRPr>
          </a:p>
          <a:p>
            <a:pPr lvl="1"/>
            <a:endParaRPr lang="de-DE" sz="2800" dirty="0">
              <a:cs typeface="Calibri" panose="020F0502020204030204"/>
            </a:endParaRPr>
          </a:p>
          <a:p>
            <a:pPr lvl="2"/>
            <a:endParaRPr lang="de-DE" sz="2400" dirty="0">
              <a:cs typeface="Calibri" panose="020F0502020204030204"/>
            </a:endParaRPr>
          </a:p>
          <a:p>
            <a:pPr lvl="1"/>
            <a:endParaRPr lang="de-DE" sz="2800" dirty="0">
              <a:cs typeface="Calibri" panose="020F0502020204030204"/>
            </a:endParaRPr>
          </a:p>
          <a:p>
            <a:pPr lvl="1"/>
            <a:endParaRPr lang="de-DE" sz="2800" dirty="0">
              <a:cs typeface="Calibri" panose="020F0502020204030204"/>
            </a:endParaRPr>
          </a:p>
          <a:p>
            <a:pPr marL="457200" lvl="1" indent="0">
              <a:buNone/>
            </a:pPr>
            <a:endParaRPr lang="de-DE" sz="2800" dirty="0">
              <a:cs typeface="Calibri" panose="020F0502020204030204"/>
            </a:endParaRPr>
          </a:p>
        </p:txBody>
      </p:sp>
      <p:pic>
        <p:nvPicPr>
          <p:cNvPr id="7" name="Picture 7" descr="A picture containing diagram&#10;&#10;Description automatically generated">
            <a:extLst>
              <a:ext uri="{FF2B5EF4-FFF2-40B4-BE49-F238E27FC236}">
                <a16:creationId xmlns:a16="http://schemas.microsoft.com/office/drawing/2014/main" id="{E2A4E54F-962C-49D6-9CC5-2DD950430D70}"/>
              </a:ext>
            </a:extLst>
          </p:cNvPr>
          <p:cNvPicPr>
            <a:picLocks noChangeAspect="1"/>
          </p:cNvPicPr>
          <p:nvPr/>
        </p:nvPicPr>
        <p:blipFill>
          <a:blip r:embed="rId2"/>
          <a:stretch>
            <a:fillRect/>
          </a:stretch>
        </p:blipFill>
        <p:spPr>
          <a:xfrm>
            <a:off x="338667" y="787085"/>
            <a:ext cx="11362265" cy="3497363"/>
          </a:xfrm>
          <a:prstGeom prst="rect">
            <a:avLst/>
          </a:prstGeom>
        </p:spPr>
      </p:pic>
      <p:pic>
        <p:nvPicPr>
          <p:cNvPr id="8" name="Picture 8" descr="A picture containing shape&#10;&#10;Description automatically generated">
            <a:extLst>
              <a:ext uri="{FF2B5EF4-FFF2-40B4-BE49-F238E27FC236}">
                <a16:creationId xmlns:a16="http://schemas.microsoft.com/office/drawing/2014/main" id="{0A087176-E666-4113-9BF4-5A271E92CFFE}"/>
              </a:ext>
            </a:extLst>
          </p:cNvPr>
          <p:cNvPicPr>
            <a:picLocks noChangeAspect="1"/>
          </p:cNvPicPr>
          <p:nvPr/>
        </p:nvPicPr>
        <p:blipFill>
          <a:blip r:embed="rId3"/>
          <a:stretch>
            <a:fillRect/>
          </a:stretch>
        </p:blipFill>
        <p:spPr>
          <a:xfrm>
            <a:off x="1980672" y="4422775"/>
            <a:ext cx="1152526" cy="340784"/>
          </a:xfrm>
          <a:prstGeom prst="rect">
            <a:avLst/>
          </a:prstGeom>
        </p:spPr>
      </p:pic>
      <p:pic>
        <p:nvPicPr>
          <p:cNvPr id="9" name="Picture 9" descr="A picture containing shape&#10;&#10;Description automatically generated">
            <a:extLst>
              <a:ext uri="{FF2B5EF4-FFF2-40B4-BE49-F238E27FC236}">
                <a16:creationId xmlns:a16="http://schemas.microsoft.com/office/drawing/2014/main" id="{A7D341B1-3891-44AA-B625-CD790FBB8DEB}"/>
              </a:ext>
            </a:extLst>
          </p:cNvPr>
          <p:cNvPicPr>
            <a:picLocks noChangeAspect="1"/>
          </p:cNvPicPr>
          <p:nvPr/>
        </p:nvPicPr>
        <p:blipFill>
          <a:blip r:embed="rId4"/>
          <a:stretch>
            <a:fillRect/>
          </a:stretch>
        </p:blipFill>
        <p:spPr>
          <a:xfrm>
            <a:off x="1074208" y="4861454"/>
            <a:ext cx="239184" cy="352425"/>
          </a:xfrm>
          <a:prstGeom prst="rect">
            <a:avLst/>
          </a:prstGeom>
        </p:spPr>
      </p:pic>
    </p:spTree>
    <p:extLst>
      <p:ext uri="{BB962C8B-B14F-4D97-AF65-F5344CB8AC3E}">
        <p14:creationId xmlns:p14="http://schemas.microsoft.com/office/powerpoint/2010/main" val="15971151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1792B-EFBA-4F8B-AAF8-91FAAFAFE036}"/>
              </a:ext>
            </a:extLst>
          </p:cNvPr>
          <p:cNvSpPr>
            <a:spLocks noGrp="1"/>
          </p:cNvSpPr>
          <p:nvPr>
            <p:ph type="title"/>
          </p:nvPr>
        </p:nvSpPr>
        <p:spPr/>
        <p:txBody>
          <a:bodyPr/>
          <a:lstStyle/>
          <a:p>
            <a:r>
              <a:rPr lang="en-US">
                <a:cs typeface="Calibri Light"/>
              </a:rPr>
              <a:t>Output Gate</a:t>
            </a:r>
            <a:endParaRPr lang="en-US"/>
          </a:p>
        </p:txBody>
      </p:sp>
      <p:sp>
        <p:nvSpPr>
          <p:cNvPr id="6" name="Inhaltsplatzhalter 2">
            <a:extLst>
              <a:ext uri="{FF2B5EF4-FFF2-40B4-BE49-F238E27FC236}">
                <a16:creationId xmlns:a16="http://schemas.microsoft.com/office/drawing/2014/main" id="{D1E442C8-57DE-494E-BE73-4C6CB551DBE3}"/>
              </a:ext>
            </a:extLst>
          </p:cNvPr>
          <p:cNvSpPr txBox="1">
            <a:spLocks/>
          </p:cNvSpPr>
          <p:nvPr/>
        </p:nvSpPr>
        <p:spPr>
          <a:xfrm>
            <a:off x="276144" y="4364322"/>
            <a:ext cx="11746522" cy="1642005"/>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de-DE" sz="2800">
                <a:cs typeface="Calibri" panose="020F0502020204030204"/>
              </a:rPr>
              <a:t>Input:</a:t>
            </a:r>
            <a:endParaRPr lang="de-DE" sz="2800" dirty="0">
              <a:cs typeface="Calibri" panose="020F0502020204030204"/>
            </a:endParaRPr>
          </a:p>
          <a:p>
            <a:pPr lvl="1"/>
            <a:r>
              <a:rPr lang="de-DE" sz="2800">
                <a:cs typeface="Calibri" panose="020F0502020204030204"/>
              </a:rPr>
              <a:t>        steuert welche Teile des cell states in den Output kommen</a:t>
            </a:r>
            <a:endParaRPr lang="de-DE" sz="2800" dirty="0">
              <a:cs typeface="Calibri" panose="020F0502020204030204"/>
            </a:endParaRPr>
          </a:p>
          <a:p>
            <a:pPr marL="457200" lvl="1" indent="0">
              <a:buNone/>
            </a:pPr>
            <a:endParaRPr lang="de-DE" sz="2800" dirty="0">
              <a:cs typeface="Calibri" panose="020F0502020204030204"/>
            </a:endParaRPr>
          </a:p>
          <a:p>
            <a:pPr lvl="1"/>
            <a:endParaRPr lang="de-DE" sz="2800" dirty="0">
              <a:cs typeface="Calibri" panose="020F0502020204030204"/>
            </a:endParaRPr>
          </a:p>
          <a:p>
            <a:pPr marL="914400" lvl="2" indent="0">
              <a:buNone/>
            </a:pPr>
            <a:endParaRPr lang="de-DE" sz="2400" dirty="0">
              <a:cs typeface="Calibri" panose="020F0502020204030204"/>
            </a:endParaRPr>
          </a:p>
          <a:p>
            <a:pPr lvl="2"/>
            <a:endParaRPr lang="de-DE" sz="2400" dirty="0">
              <a:cs typeface="Calibri" panose="020F0502020204030204"/>
            </a:endParaRPr>
          </a:p>
          <a:p>
            <a:pPr lvl="1"/>
            <a:endParaRPr lang="de-DE" sz="2800" dirty="0">
              <a:cs typeface="Calibri" panose="020F0502020204030204"/>
            </a:endParaRPr>
          </a:p>
          <a:p>
            <a:pPr lvl="1"/>
            <a:endParaRPr lang="de-DE" sz="2800" dirty="0">
              <a:cs typeface="Calibri" panose="020F0502020204030204"/>
            </a:endParaRPr>
          </a:p>
          <a:p>
            <a:pPr marL="457200" lvl="1" indent="0">
              <a:buNone/>
            </a:pPr>
            <a:endParaRPr lang="de-DE" sz="2800" dirty="0">
              <a:cs typeface="Calibri" panose="020F0502020204030204"/>
            </a:endParaRPr>
          </a:p>
        </p:txBody>
      </p:sp>
      <p:pic>
        <p:nvPicPr>
          <p:cNvPr id="3" name="Picture 3" descr="A picture containing clock&#10;&#10;Description automatically generated">
            <a:extLst>
              <a:ext uri="{FF2B5EF4-FFF2-40B4-BE49-F238E27FC236}">
                <a16:creationId xmlns:a16="http://schemas.microsoft.com/office/drawing/2014/main" id="{487C1A80-9A6D-4CA9-AF51-B77BE08BFFA4}"/>
              </a:ext>
            </a:extLst>
          </p:cNvPr>
          <p:cNvPicPr>
            <a:picLocks noChangeAspect="1"/>
          </p:cNvPicPr>
          <p:nvPr/>
        </p:nvPicPr>
        <p:blipFill>
          <a:blip r:embed="rId2"/>
          <a:stretch>
            <a:fillRect/>
          </a:stretch>
        </p:blipFill>
        <p:spPr>
          <a:xfrm>
            <a:off x="685800" y="922551"/>
            <a:ext cx="10668000" cy="3294163"/>
          </a:xfrm>
          <a:prstGeom prst="rect">
            <a:avLst/>
          </a:prstGeom>
        </p:spPr>
      </p:pic>
      <p:pic>
        <p:nvPicPr>
          <p:cNvPr id="4" name="Picture 4" descr="A picture containing shape&#10;&#10;Description automatically generated">
            <a:extLst>
              <a:ext uri="{FF2B5EF4-FFF2-40B4-BE49-F238E27FC236}">
                <a16:creationId xmlns:a16="http://schemas.microsoft.com/office/drawing/2014/main" id="{8D955EE9-03BF-4791-BD7F-43EF54E37917}"/>
              </a:ext>
            </a:extLst>
          </p:cNvPr>
          <p:cNvPicPr>
            <a:picLocks noChangeAspect="1"/>
          </p:cNvPicPr>
          <p:nvPr/>
        </p:nvPicPr>
        <p:blipFill>
          <a:blip r:embed="rId3"/>
          <a:stretch>
            <a:fillRect/>
          </a:stretch>
        </p:blipFill>
        <p:spPr>
          <a:xfrm>
            <a:off x="1989667" y="4476204"/>
            <a:ext cx="1591734" cy="310125"/>
          </a:xfrm>
          <a:prstGeom prst="rect">
            <a:avLst/>
          </a:prstGeom>
        </p:spPr>
      </p:pic>
      <p:pic>
        <p:nvPicPr>
          <p:cNvPr id="5" name="Picture 7" descr="A picture containing shape&#10;&#10;Description automatically generated">
            <a:extLst>
              <a:ext uri="{FF2B5EF4-FFF2-40B4-BE49-F238E27FC236}">
                <a16:creationId xmlns:a16="http://schemas.microsoft.com/office/drawing/2014/main" id="{BD96566F-DEF0-452C-B0C3-6B2748E5A9B1}"/>
              </a:ext>
            </a:extLst>
          </p:cNvPr>
          <p:cNvPicPr>
            <a:picLocks noChangeAspect="1"/>
          </p:cNvPicPr>
          <p:nvPr/>
        </p:nvPicPr>
        <p:blipFill>
          <a:blip r:embed="rId4"/>
          <a:stretch>
            <a:fillRect/>
          </a:stretch>
        </p:blipFill>
        <p:spPr>
          <a:xfrm>
            <a:off x="1136650" y="4918074"/>
            <a:ext cx="368300" cy="306917"/>
          </a:xfrm>
          <a:prstGeom prst="rect">
            <a:avLst/>
          </a:prstGeom>
        </p:spPr>
      </p:pic>
    </p:spTree>
    <p:extLst>
      <p:ext uri="{BB962C8B-B14F-4D97-AF65-F5344CB8AC3E}">
        <p14:creationId xmlns:p14="http://schemas.microsoft.com/office/powerpoint/2010/main" val="14077271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9631F6-439F-48B1-97CE-27219AE51330}"/>
              </a:ext>
            </a:extLst>
          </p:cNvPr>
          <p:cNvSpPr>
            <a:spLocks noGrp="1"/>
          </p:cNvSpPr>
          <p:nvPr>
            <p:ph type="title"/>
          </p:nvPr>
        </p:nvSpPr>
        <p:spPr/>
        <p:txBody>
          <a:bodyPr/>
          <a:lstStyle/>
          <a:p>
            <a:r>
              <a:rPr lang="en-US">
                <a:cs typeface="Calibri Light"/>
              </a:rPr>
              <a:t>Anwendungen von RNNs</a:t>
            </a:r>
          </a:p>
        </p:txBody>
      </p:sp>
      <p:sp>
        <p:nvSpPr>
          <p:cNvPr id="3" name="Content Placeholder 2">
            <a:extLst>
              <a:ext uri="{FF2B5EF4-FFF2-40B4-BE49-F238E27FC236}">
                <a16:creationId xmlns:a16="http://schemas.microsoft.com/office/drawing/2014/main" id="{586B1787-E92A-4385-A4C9-4B37E8AAF942}"/>
              </a:ext>
            </a:extLst>
          </p:cNvPr>
          <p:cNvSpPr>
            <a:spLocks noGrp="1"/>
          </p:cNvSpPr>
          <p:nvPr>
            <p:ph idx="1"/>
          </p:nvPr>
        </p:nvSpPr>
        <p:spPr/>
        <p:txBody>
          <a:bodyPr vert="horz" lIns="91440" tIns="45720" rIns="91440" bIns="45720" rtlCol="0" anchor="t">
            <a:normAutofit/>
          </a:bodyPr>
          <a:lstStyle/>
          <a:p>
            <a:r>
              <a:rPr lang="en-US">
                <a:cs typeface="Calibri"/>
              </a:rPr>
              <a:t>Zeitreihenprognose</a:t>
            </a:r>
          </a:p>
          <a:p>
            <a:r>
              <a:rPr lang="en-US">
                <a:cs typeface="Calibri"/>
              </a:rPr>
              <a:t>Machine Translation</a:t>
            </a:r>
          </a:p>
          <a:p>
            <a:r>
              <a:rPr lang="en-US">
                <a:cs typeface="Calibri"/>
              </a:rPr>
              <a:t>Spracherkennung</a:t>
            </a:r>
            <a:endParaRPr lang="en-US"/>
          </a:p>
          <a:p>
            <a:r>
              <a:rPr lang="en-US">
                <a:cs typeface="Calibri"/>
              </a:rPr>
              <a:t>Text Generation</a:t>
            </a:r>
            <a:endParaRPr lang="en-US" dirty="0">
              <a:cs typeface="Calibri"/>
            </a:endParaRPr>
          </a:p>
          <a:p>
            <a:r>
              <a:rPr lang="en-US">
                <a:cs typeface="Calibri"/>
              </a:rPr>
              <a:t>Erkennung von handgeschriebener Schrift</a:t>
            </a:r>
            <a:endParaRPr lang="en-US" dirty="0">
              <a:cs typeface="Calibri"/>
            </a:endParaRPr>
          </a:p>
          <a:p>
            <a:r>
              <a:rPr lang="en-US">
                <a:cs typeface="Calibri"/>
              </a:rPr>
              <a:t>...</a:t>
            </a:r>
            <a:endParaRPr lang="en-US" dirty="0">
              <a:cs typeface="Calibri"/>
            </a:endParaRPr>
          </a:p>
          <a:p>
            <a:endParaRPr lang="en-US" dirty="0">
              <a:cs typeface="Calibri"/>
            </a:endParaRPr>
          </a:p>
        </p:txBody>
      </p:sp>
    </p:spTree>
    <p:extLst>
      <p:ext uri="{BB962C8B-B14F-4D97-AF65-F5344CB8AC3E}">
        <p14:creationId xmlns:p14="http://schemas.microsoft.com/office/powerpoint/2010/main" val="27834740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3DB335F-28AA-3041-823F-DAAD9643EA8E}"/>
              </a:ext>
            </a:extLst>
          </p:cNvPr>
          <p:cNvSpPr>
            <a:spLocks noGrp="1"/>
          </p:cNvSpPr>
          <p:nvPr>
            <p:ph type="title"/>
          </p:nvPr>
        </p:nvSpPr>
        <p:spPr/>
        <p:txBody>
          <a:bodyPr/>
          <a:lstStyle/>
          <a:p>
            <a:r>
              <a:rPr lang="de-DE">
                <a:cs typeface="Calibri Light"/>
              </a:rPr>
              <a:t>LSTM cells Wrap-Up</a:t>
            </a:r>
            <a:endParaRPr lang="en-US"/>
          </a:p>
        </p:txBody>
      </p:sp>
      <p:sp>
        <p:nvSpPr>
          <p:cNvPr id="6" name="Inhaltsplatzhalter 2">
            <a:extLst>
              <a:ext uri="{FF2B5EF4-FFF2-40B4-BE49-F238E27FC236}">
                <a16:creationId xmlns:a16="http://schemas.microsoft.com/office/drawing/2014/main" id="{04939138-6871-4A87-804E-B5D46D8B3A52}"/>
              </a:ext>
            </a:extLst>
          </p:cNvPr>
          <p:cNvSpPr txBox="1">
            <a:spLocks/>
          </p:cNvSpPr>
          <p:nvPr/>
        </p:nvSpPr>
        <p:spPr>
          <a:xfrm>
            <a:off x="6094047" y="1132011"/>
            <a:ext cx="5455136" cy="5328260"/>
          </a:xfrm>
          <a:prstGeom prst="rect">
            <a:avLst/>
          </a:prstGeom>
        </p:spPr>
        <p:txBody>
          <a:bodyPr vert="horz" lIns="91440" tIns="45720" rIns="91440" bIns="45720" rtlCol="0" anchor="t">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de-DE" sz="2800">
                <a:cs typeface="Calibri" panose="020F0502020204030204"/>
              </a:rPr>
              <a:t>Drei Gates (Sigmoids):</a:t>
            </a:r>
            <a:endParaRPr lang="en-US"/>
          </a:p>
          <a:p>
            <a:pPr lvl="2"/>
            <a:r>
              <a:rPr lang="de-DE" sz="2800">
                <a:ea typeface="+mn-lt"/>
                <a:cs typeface="+mn-lt"/>
              </a:rPr>
              <a:t>Forget gate: kontrolliert was vom cell state gelöscht wird</a:t>
            </a:r>
          </a:p>
          <a:p>
            <a:pPr lvl="2"/>
            <a:r>
              <a:rPr lang="de-DE" sz="2800">
                <a:ea typeface="+mn-lt"/>
                <a:cs typeface="+mn-lt"/>
              </a:rPr>
              <a:t>Input gate: kontrolliert was zum cell state hinzugefügt wird </a:t>
            </a:r>
            <a:endParaRPr lang="en-US" sz="2800">
              <a:ea typeface="+mn-lt"/>
              <a:cs typeface="+mn-lt"/>
            </a:endParaRPr>
          </a:p>
          <a:p>
            <a:pPr lvl="2"/>
            <a:r>
              <a:rPr lang="de-DE" sz="2800">
                <a:ea typeface="+mn-lt"/>
                <a:cs typeface="+mn-lt"/>
              </a:rPr>
              <a:t>Output gate: kontrolliert welcher Teil des Cell states als Output ausgegeben wird</a:t>
            </a:r>
            <a:endParaRPr lang="de-DE">
              <a:ea typeface="+mn-lt"/>
              <a:cs typeface="+mn-lt"/>
            </a:endParaRPr>
          </a:p>
          <a:p>
            <a:pPr lvl="1"/>
            <a:r>
              <a:rPr lang="de-DE" sz="2800">
                <a:cs typeface="Calibri" panose="020F0502020204030204"/>
              </a:rPr>
              <a:t>Peephole Connections (Gers &amp; Schmidhuber, 2000):</a:t>
            </a:r>
          </a:p>
          <a:p>
            <a:pPr lvl="2"/>
            <a:r>
              <a:rPr lang="de-DE" sz="2400">
                <a:solidFill>
                  <a:srgbClr val="000000"/>
                </a:solidFill>
                <a:cs typeface="Calibri" panose="020F0502020204030204"/>
              </a:rPr>
              <a:t>Erweiterung um drei sog. Peephole Verbindungen: Ergänzt den Cell state          zum Input des Forget und Input Gates  und       zum Input des Output Gates</a:t>
            </a:r>
            <a:endParaRPr lang="de-DE" sz="2400" dirty="0">
              <a:solidFill>
                <a:srgbClr val="000000"/>
              </a:solidFill>
              <a:cs typeface="Calibri" panose="020F0502020204030204"/>
            </a:endParaRPr>
          </a:p>
          <a:p>
            <a:pPr lvl="2"/>
            <a:r>
              <a:rPr lang="de-DE" sz="2400">
                <a:solidFill>
                  <a:srgbClr val="000000"/>
                </a:solidFill>
                <a:cs typeface="Calibri" panose="020F0502020204030204"/>
              </a:rPr>
              <a:t>Das dargestellte LSTM hat Peephole connections zum Forget und Input Gate</a:t>
            </a:r>
            <a:endParaRPr lang="de-DE" sz="2400" dirty="0">
              <a:solidFill>
                <a:srgbClr val="000000"/>
              </a:solidFill>
              <a:cs typeface="Calibri" panose="020F0502020204030204"/>
            </a:endParaRPr>
          </a:p>
          <a:p>
            <a:pPr lvl="3"/>
            <a:endParaRPr lang="de-DE" sz="2200" dirty="0">
              <a:solidFill>
                <a:srgbClr val="000000"/>
              </a:solidFill>
              <a:cs typeface="Calibri" panose="020F0502020204030204"/>
            </a:endParaRPr>
          </a:p>
          <a:p>
            <a:pPr lvl="2"/>
            <a:endParaRPr lang="de-DE" sz="2400" dirty="0">
              <a:solidFill>
                <a:srgbClr val="000000"/>
              </a:solidFill>
              <a:cs typeface="Calibri" panose="020F0502020204030204"/>
            </a:endParaRPr>
          </a:p>
          <a:p>
            <a:pPr lvl="2"/>
            <a:endParaRPr lang="de-DE" sz="2400" dirty="0">
              <a:solidFill>
                <a:srgbClr val="000000"/>
              </a:solidFill>
              <a:cs typeface="Calibri" panose="020F0502020204030204"/>
            </a:endParaRPr>
          </a:p>
          <a:p>
            <a:pPr lvl="2"/>
            <a:endParaRPr lang="de-DE" sz="2400" dirty="0">
              <a:solidFill>
                <a:srgbClr val="C00000"/>
              </a:solidFill>
              <a:cs typeface="Calibri" panose="020F0502020204030204"/>
            </a:endParaRPr>
          </a:p>
          <a:p>
            <a:pPr marL="457200" lvl="1" indent="0">
              <a:buNone/>
            </a:pPr>
            <a:endParaRPr lang="de-DE" sz="2800" dirty="0">
              <a:solidFill>
                <a:srgbClr val="000000"/>
              </a:solidFill>
              <a:cs typeface="Calibri" panose="020F0502020204030204"/>
            </a:endParaRPr>
          </a:p>
        </p:txBody>
      </p:sp>
      <p:pic>
        <p:nvPicPr>
          <p:cNvPr id="7" name="Picture 7" descr="Diagram&#10;&#10;Description automatically generated">
            <a:extLst>
              <a:ext uri="{FF2B5EF4-FFF2-40B4-BE49-F238E27FC236}">
                <a16:creationId xmlns:a16="http://schemas.microsoft.com/office/drawing/2014/main" id="{EA1AF561-2DCC-47DD-92B8-D5AFEDE72BFC}"/>
              </a:ext>
            </a:extLst>
          </p:cNvPr>
          <p:cNvPicPr>
            <a:picLocks noGrp="1" noChangeAspect="1"/>
          </p:cNvPicPr>
          <p:nvPr>
            <p:ph idx="1"/>
          </p:nvPr>
        </p:nvPicPr>
        <p:blipFill>
          <a:blip r:embed="rId3"/>
          <a:stretch>
            <a:fillRect/>
          </a:stretch>
        </p:blipFill>
        <p:spPr>
          <a:xfrm>
            <a:off x="840892" y="1337165"/>
            <a:ext cx="5664677" cy="5025414"/>
          </a:xfrm>
        </p:spPr>
      </p:pic>
      <p:pic>
        <p:nvPicPr>
          <p:cNvPr id="8" name="Picture 8" descr="A picture containing shape&#10;&#10;Description automatically generated">
            <a:extLst>
              <a:ext uri="{FF2B5EF4-FFF2-40B4-BE49-F238E27FC236}">
                <a16:creationId xmlns:a16="http://schemas.microsoft.com/office/drawing/2014/main" id="{9BB3974F-ACF6-4B2B-89CE-7446D4C670C2}"/>
              </a:ext>
            </a:extLst>
          </p:cNvPr>
          <p:cNvPicPr>
            <a:picLocks noChangeAspect="1"/>
          </p:cNvPicPr>
          <p:nvPr/>
        </p:nvPicPr>
        <p:blipFill>
          <a:blip r:embed="rId4"/>
          <a:stretch>
            <a:fillRect/>
          </a:stretch>
        </p:blipFill>
        <p:spPr>
          <a:xfrm>
            <a:off x="7922845" y="4922715"/>
            <a:ext cx="459155" cy="207109"/>
          </a:xfrm>
          <a:prstGeom prst="rect">
            <a:avLst/>
          </a:prstGeom>
        </p:spPr>
      </p:pic>
      <p:pic>
        <p:nvPicPr>
          <p:cNvPr id="9" name="Picture 9" descr="A picture containing shape&#10;&#10;Description automatically generated">
            <a:extLst>
              <a:ext uri="{FF2B5EF4-FFF2-40B4-BE49-F238E27FC236}">
                <a16:creationId xmlns:a16="http://schemas.microsoft.com/office/drawing/2014/main" id="{5342AF82-459F-4870-B3B7-8BC88B0BFE91}"/>
              </a:ext>
            </a:extLst>
          </p:cNvPr>
          <p:cNvPicPr>
            <a:picLocks noChangeAspect="1"/>
          </p:cNvPicPr>
          <p:nvPr/>
        </p:nvPicPr>
        <p:blipFill>
          <a:blip r:embed="rId5"/>
          <a:stretch>
            <a:fillRect/>
          </a:stretch>
        </p:blipFill>
        <p:spPr>
          <a:xfrm>
            <a:off x="9114447" y="5196252"/>
            <a:ext cx="225183" cy="207110"/>
          </a:xfrm>
          <a:prstGeom prst="rect">
            <a:avLst/>
          </a:prstGeom>
        </p:spPr>
      </p:pic>
    </p:spTree>
    <p:extLst>
      <p:ext uri="{BB962C8B-B14F-4D97-AF65-F5344CB8AC3E}">
        <p14:creationId xmlns:p14="http://schemas.microsoft.com/office/powerpoint/2010/main" val="26727193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9631F6-439F-48B1-97CE-27219AE51330}"/>
              </a:ext>
            </a:extLst>
          </p:cNvPr>
          <p:cNvSpPr>
            <a:spLocks noGrp="1"/>
          </p:cNvSpPr>
          <p:nvPr>
            <p:ph type="title"/>
          </p:nvPr>
        </p:nvSpPr>
        <p:spPr/>
        <p:txBody>
          <a:bodyPr/>
          <a:lstStyle/>
          <a:p>
            <a:r>
              <a:rPr lang="en-US">
                <a:cs typeface="Calibri Light"/>
              </a:rPr>
              <a:t>Alphastar</a:t>
            </a:r>
            <a:endParaRPr lang="en-US"/>
          </a:p>
        </p:txBody>
      </p:sp>
      <p:sp>
        <p:nvSpPr>
          <p:cNvPr id="3" name="Content Placeholder 2">
            <a:extLst>
              <a:ext uri="{FF2B5EF4-FFF2-40B4-BE49-F238E27FC236}">
                <a16:creationId xmlns:a16="http://schemas.microsoft.com/office/drawing/2014/main" id="{586B1787-E92A-4385-A4C9-4B37E8AAF942}"/>
              </a:ext>
            </a:extLst>
          </p:cNvPr>
          <p:cNvSpPr>
            <a:spLocks noGrp="1"/>
          </p:cNvSpPr>
          <p:nvPr>
            <p:ph idx="1"/>
          </p:nvPr>
        </p:nvSpPr>
        <p:spPr>
          <a:xfrm>
            <a:off x="7868728" y="1538078"/>
            <a:ext cx="3873260" cy="4638885"/>
          </a:xfrm>
        </p:spPr>
        <p:txBody>
          <a:bodyPr vert="horz" lIns="91440" tIns="45720" rIns="91440" bIns="45720" rtlCol="0" anchor="t">
            <a:normAutofit fontScale="92500" lnSpcReduction="20000"/>
          </a:bodyPr>
          <a:lstStyle/>
          <a:p>
            <a:r>
              <a:rPr lang="en-US" dirty="0">
                <a:cs typeface="Calibri"/>
              </a:rPr>
              <a:t>DeepMind </a:t>
            </a:r>
            <a:r>
              <a:rPr lang="en-US" dirty="0" err="1">
                <a:cs typeface="Calibri"/>
              </a:rPr>
              <a:t>stellt</a:t>
            </a:r>
            <a:r>
              <a:rPr lang="en-US" dirty="0">
                <a:cs typeface="Calibri"/>
              </a:rPr>
              <a:t> 2019 </a:t>
            </a:r>
            <a:r>
              <a:rPr lang="en-US" dirty="0" err="1">
                <a:cs typeface="Calibri"/>
              </a:rPr>
              <a:t>eine</a:t>
            </a:r>
            <a:r>
              <a:rPr lang="en-US" dirty="0">
                <a:cs typeface="Calibri"/>
              </a:rPr>
              <a:t> KI </a:t>
            </a:r>
            <a:r>
              <a:rPr lang="en-US" dirty="0" err="1">
                <a:cs typeface="Calibri"/>
              </a:rPr>
              <a:t>vor</a:t>
            </a:r>
            <a:r>
              <a:rPr lang="en-US" dirty="0">
                <a:cs typeface="Calibri"/>
              </a:rPr>
              <a:t>, </a:t>
            </a:r>
            <a:r>
              <a:rPr lang="en-US" dirty="0" err="1">
                <a:cs typeface="Calibri"/>
              </a:rPr>
              <a:t>welche</a:t>
            </a:r>
            <a:r>
              <a:rPr lang="en-US" dirty="0">
                <a:cs typeface="Calibri"/>
              </a:rPr>
              <a:t> </a:t>
            </a:r>
            <a:r>
              <a:rPr lang="en-US" dirty="0" err="1">
                <a:cs typeface="Calibri"/>
              </a:rPr>
              <a:t>professionelle</a:t>
            </a:r>
            <a:r>
              <a:rPr lang="en-US" dirty="0">
                <a:cs typeface="Calibri"/>
              </a:rPr>
              <a:t> Starcraft II Spieler </a:t>
            </a:r>
            <a:r>
              <a:rPr lang="en-US" dirty="0" err="1">
                <a:cs typeface="Calibri"/>
              </a:rPr>
              <a:t>schlägt</a:t>
            </a:r>
            <a:endParaRPr lang="en-US" dirty="0">
              <a:cs typeface="Calibri"/>
            </a:endParaRPr>
          </a:p>
          <a:p>
            <a:r>
              <a:rPr lang="en-US" dirty="0">
                <a:cs typeface="Calibri"/>
              </a:rPr>
              <a:t>&gt; 99.8% </a:t>
            </a:r>
            <a:r>
              <a:rPr lang="en-US" dirty="0" err="1">
                <a:cs typeface="Calibri"/>
              </a:rPr>
              <a:t>offiziell</a:t>
            </a:r>
            <a:r>
              <a:rPr lang="en-US" dirty="0">
                <a:cs typeface="Calibri"/>
              </a:rPr>
              <a:t> </a:t>
            </a:r>
            <a:r>
              <a:rPr lang="en-US" dirty="0" err="1">
                <a:cs typeface="Calibri"/>
              </a:rPr>
              <a:t>gerankter</a:t>
            </a:r>
            <a:r>
              <a:rPr lang="en-US" dirty="0">
                <a:cs typeface="Calibri"/>
              </a:rPr>
              <a:t> </a:t>
            </a:r>
            <a:r>
              <a:rPr lang="en-US" dirty="0" err="1">
                <a:cs typeface="Calibri"/>
              </a:rPr>
              <a:t>menschlicher</a:t>
            </a:r>
            <a:r>
              <a:rPr lang="en-US" dirty="0">
                <a:cs typeface="Calibri"/>
              </a:rPr>
              <a:t> Spieler</a:t>
            </a:r>
          </a:p>
          <a:p>
            <a:r>
              <a:rPr lang="en-US" dirty="0">
                <a:cs typeface="Calibri"/>
              </a:rPr>
              <a:t>Tiefes NN </a:t>
            </a:r>
            <a:r>
              <a:rPr lang="en-US" dirty="0" err="1">
                <a:cs typeface="Calibri"/>
              </a:rPr>
              <a:t>mit</a:t>
            </a:r>
            <a:r>
              <a:rPr lang="en-US" dirty="0">
                <a:cs typeface="Calibri"/>
              </a:rPr>
              <a:t> LSTM</a:t>
            </a:r>
            <a:endParaRPr lang="en-US" dirty="0"/>
          </a:p>
          <a:p>
            <a:r>
              <a:rPr lang="en-US" dirty="0" err="1">
                <a:cs typeface="Calibri"/>
              </a:rPr>
              <a:t>Zunächst</a:t>
            </a:r>
            <a:r>
              <a:rPr lang="en-US" dirty="0">
                <a:cs typeface="Calibri"/>
              </a:rPr>
              <a:t> Supervised Training </a:t>
            </a:r>
            <a:r>
              <a:rPr lang="en-US" dirty="0" err="1">
                <a:cs typeface="Calibri"/>
              </a:rPr>
              <a:t>mit</a:t>
            </a:r>
            <a:r>
              <a:rPr lang="en-US" dirty="0">
                <a:cs typeface="Calibri"/>
              </a:rPr>
              <a:t> </a:t>
            </a:r>
            <a:r>
              <a:rPr lang="en-US" dirty="0" err="1">
                <a:cs typeface="Calibri"/>
              </a:rPr>
              <a:t>aufgezeichneten</a:t>
            </a:r>
            <a:r>
              <a:rPr lang="en-US" dirty="0">
                <a:cs typeface="Calibri"/>
              </a:rPr>
              <a:t> </a:t>
            </a:r>
            <a:r>
              <a:rPr lang="en-US" dirty="0" err="1">
                <a:cs typeface="Calibri"/>
              </a:rPr>
              <a:t>Spielen</a:t>
            </a:r>
          </a:p>
          <a:p>
            <a:r>
              <a:rPr lang="en-US" dirty="0">
                <a:cs typeface="Calibri"/>
              </a:rPr>
              <a:t>Danach Reinforcement Learning = agent vs agent games</a:t>
            </a:r>
          </a:p>
          <a:p>
            <a:endParaRPr lang="en-US" dirty="0">
              <a:cs typeface="Calibri"/>
            </a:endParaRPr>
          </a:p>
        </p:txBody>
      </p:sp>
      <p:pic>
        <p:nvPicPr>
          <p:cNvPr id="4" name="Picture 4">
            <a:extLst>
              <a:ext uri="{FF2B5EF4-FFF2-40B4-BE49-F238E27FC236}">
                <a16:creationId xmlns:a16="http://schemas.microsoft.com/office/drawing/2014/main" id="{EDA41D62-1287-4167-8934-DB4DC5E5D28F}"/>
              </a:ext>
            </a:extLst>
          </p:cNvPr>
          <p:cNvPicPr>
            <a:picLocks noChangeAspect="1"/>
          </p:cNvPicPr>
          <p:nvPr/>
        </p:nvPicPr>
        <p:blipFill>
          <a:blip r:embed="rId3"/>
          <a:stretch>
            <a:fillRect/>
          </a:stretch>
        </p:blipFill>
        <p:spPr>
          <a:xfrm>
            <a:off x="756249" y="1536041"/>
            <a:ext cx="6955766" cy="3915314"/>
          </a:xfrm>
          <a:prstGeom prst="rect">
            <a:avLst/>
          </a:prstGeom>
        </p:spPr>
      </p:pic>
    </p:spTree>
    <p:extLst>
      <p:ext uri="{BB962C8B-B14F-4D97-AF65-F5344CB8AC3E}">
        <p14:creationId xmlns:p14="http://schemas.microsoft.com/office/powerpoint/2010/main" val="3389084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3DB335F-28AA-3041-823F-DAAD9643EA8E}"/>
              </a:ext>
            </a:extLst>
          </p:cNvPr>
          <p:cNvSpPr>
            <a:spLocks noGrp="1"/>
          </p:cNvSpPr>
          <p:nvPr>
            <p:ph type="title"/>
          </p:nvPr>
        </p:nvSpPr>
        <p:spPr/>
        <p:txBody>
          <a:bodyPr/>
          <a:lstStyle/>
          <a:p>
            <a:r>
              <a:rPr lang="de-DE">
                <a:cs typeface="Calibri Light"/>
              </a:rPr>
              <a:t>Einfache RNNs</a:t>
            </a:r>
            <a:endParaRPr lang="de-DE" dirty="0">
              <a:cs typeface="Calibri Light"/>
            </a:endParaRPr>
          </a:p>
        </p:txBody>
      </p:sp>
      <p:sp>
        <p:nvSpPr>
          <p:cNvPr id="3" name="Inhaltsplatzhalter 2">
            <a:extLst>
              <a:ext uri="{FF2B5EF4-FFF2-40B4-BE49-F238E27FC236}">
                <a16:creationId xmlns:a16="http://schemas.microsoft.com/office/drawing/2014/main" id="{88C7DA7D-4FA5-E941-BBA9-B11D24953262}"/>
              </a:ext>
            </a:extLst>
          </p:cNvPr>
          <p:cNvSpPr>
            <a:spLocks noGrp="1"/>
          </p:cNvSpPr>
          <p:nvPr>
            <p:ph idx="1"/>
          </p:nvPr>
        </p:nvSpPr>
        <p:spPr>
          <a:xfrm>
            <a:off x="5478584" y="1688856"/>
            <a:ext cx="5132754" cy="4351338"/>
          </a:xfrm>
        </p:spPr>
        <p:txBody>
          <a:bodyPr vert="horz" lIns="91440" tIns="45720" rIns="91440" bIns="45720" rtlCol="0" anchor="t">
            <a:normAutofit/>
          </a:bodyPr>
          <a:lstStyle/>
          <a:p>
            <a:pPr lvl="1"/>
            <a:r>
              <a:rPr lang="de-DE" sz="2800"/>
              <a:t>RNNs haben einen Feedback loop, welche den Output zurück ins Netzwerk führen</a:t>
            </a:r>
            <a:endParaRPr lang="de-DE" sz="2800">
              <a:cs typeface="Calibri"/>
            </a:endParaRPr>
          </a:p>
          <a:p>
            <a:pPr lvl="1"/>
            <a:r>
              <a:rPr lang="de-DE" sz="2800"/>
              <a:t>Input:  </a:t>
            </a:r>
            <a:endParaRPr lang="de-DE" sz="2800">
              <a:cs typeface="Calibri"/>
            </a:endParaRPr>
          </a:p>
          <a:p>
            <a:pPr lvl="1"/>
            <a:r>
              <a:rPr lang="de-DE" sz="2800"/>
              <a:t>Output:  </a:t>
            </a:r>
            <a:endParaRPr lang="de-DE" sz="2800">
              <a:cs typeface="Calibri"/>
            </a:endParaRPr>
          </a:p>
          <a:p>
            <a:pPr lvl="1"/>
            <a:r>
              <a:rPr lang="de-DE" sz="2800">
                <a:cs typeface="Calibri"/>
              </a:rPr>
              <a:t> t wird als Zeitschritt bezeichnet, aber muss nicht unbedingt mit physikalischer Zeit übereinstimmen</a:t>
            </a:r>
            <a:endParaRPr lang="de-DE" sz="2800" dirty="0"/>
          </a:p>
        </p:txBody>
      </p:sp>
      <p:pic>
        <p:nvPicPr>
          <p:cNvPr id="4" name="Picture 4" descr="Icon&#10;&#10;Description automatically generated">
            <a:extLst>
              <a:ext uri="{FF2B5EF4-FFF2-40B4-BE49-F238E27FC236}">
                <a16:creationId xmlns:a16="http://schemas.microsoft.com/office/drawing/2014/main" id="{68AA4BE4-9993-4EA9-9D4A-6D4D79E99E3C}"/>
              </a:ext>
            </a:extLst>
          </p:cNvPr>
          <p:cNvPicPr>
            <a:picLocks noChangeAspect="1"/>
          </p:cNvPicPr>
          <p:nvPr/>
        </p:nvPicPr>
        <p:blipFill>
          <a:blip r:embed="rId2"/>
          <a:stretch>
            <a:fillRect/>
          </a:stretch>
        </p:blipFill>
        <p:spPr>
          <a:xfrm>
            <a:off x="1273314" y="1654908"/>
            <a:ext cx="2650603" cy="4114800"/>
          </a:xfrm>
          <a:prstGeom prst="rect">
            <a:avLst/>
          </a:prstGeom>
        </p:spPr>
      </p:pic>
      <p:sp>
        <p:nvSpPr>
          <p:cNvPr id="8" name="Inhaltsplatzhalter 2">
            <a:extLst>
              <a:ext uri="{FF2B5EF4-FFF2-40B4-BE49-F238E27FC236}">
                <a16:creationId xmlns:a16="http://schemas.microsoft.com/office/drawing/2014/main" id="{33E731A7-CDA8-4739-941D-23B37309F376}"/>
              </a:ext>
            </a:extLst>
          </p:cNvPr>
          <p:cNvSpPr txBox="1">
            <a:spLocks/>
          </p:cNvSpPr>
          <p:nvPr/>
        </p:nvSpPr>
        <p:spPr>
          <a:xfrm>
            <a:off x="91830" y="6110410"/>
            <a:ext cx="5132754" cy="443645"/>
          </a:xfrm>
          <a:prstGeom prst="rect">
            <a:avLst/>
          </a:prstGeom>
        </p:spPr>
        <p:txBody>
          <a:bodyPr vert="horz" lIns="91440" tIns="45720" rIns="91440" bIns="45720" rtlCol="0" anchor="t">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None/>
            </a:pPr>
            <a:r>
              <a:rPr lang="de-DE" sz="2800">
                <a:cs typeface="Calibri" panose="020F0502020204030204"/>
              </a:rPr>
              <a:t>Source: </a:t>
            </a:r>
            <a:r>
              <a:rPr lang="de-DE" sz="2800" dirty="0">
                <a:ea typeface="+mn-lt"/>
                <a:cs typeface="+mn-lt"/>
              </a:rPr>
              <a:t>https://colah.github.io/posts/2015-08-Understanding-LSTMs/</a:t>
            </a:r>
            <a:endParaRPr lang="de-DE" sz="2800" dirty="0">
              <a:cs typeface="Calibri" panose="020F0502020204030204"/>
            </a:endParaRPr>
          </a:p>
        </p:txBody>
      </p:sp>
      <p:pic>
        <p:nvPicPr>
          <p:cNvPr id="9" name="Picture 9" descr="A picture containing shape&#10;&#10;Description automatically generated">
            <a:extLst>
              <a:ext uri="{FF2B5EF4-FFF2-40B4-BE49-F238E27FC236}">
                <a16:creationId xmlns:a16="http://schemas.microsoft.com/office/drawing/2014/main" id="{6A730E57-2E26-421E-940D-132AE1B5C21F}"/>
              </a:ext>
            </a:extLst>
          </p:cNvPr>
          <p:cNvPicPr>
            <a:picLocks noChangeAspect="1"/>
          </p:cNvPicPr>
          <p:nvPr/>
        </p:nvPicPr>
        <p:blipFill>
          <a:blip r:embed="rId3"/>
          <a:stretch>
            <a:fillRect/>
          </a:stretch>
        </p:blipFill>
        <p:spPr>
          <a:xfrm>
            <a:off x="7196016" y="3017833"/>
            <a:ext cx="1209431" cy="304564"/>
          </a:xfrm>
          <a:prstGeom prst="rect">
            <a:avLst/>
          </a:prstGeom>
        </p:spPr>
      </p:pic>
      <p:pic>
        <p:nvPicPr>
          <p:cNvPr id="10" name="Picture 10" descr="A close up of a logo&#10;&#10;Description automatically generated">
            <a:extLst>
              <a:ext uri="{FF2B5EF4-FFF2-40B4-BE49-F238E27FC236}">
                <a16:creationId xmlns:a16="http://schemas.microsoft.com/office/drawing/2014/main" id="{2F98CB73-A3D4-45B8-822E-3FCE6C210CF6}"/>
              </a:ext>
            </a:extLst>
          </p:cNvPr>
          <p:cNvPicPr>
            <a:picLocks noChangeAspect="1"/>
          </p:cNvPicPr>
          <p:nvPr/>
        </p:nvPicPr>
        <p:blipFill>
          <a:blip r:embed="rId4"/>
          <a:stretch>
            <a:fillRect/>
          </a:stretch>
        </p:blipFill>
        <p:spPr>
          <a:xfrm>
            <a:off x="7486527" y="3462093"/>
            <a:ext cx="257176" cy="285507"/>
          </a:xfrm>
          <a:prstGeom prst="rect">
            <a:avLst/>
          </a:prstGeom>
        </p:spPr>
      </p:pic>
    </p:spTree>
    <p:extLst>
      <p:ext uri="{BB962C8B-B14F-4D97-AF65-F5344CB8AC3E}">
        <p14:creationId xmlns:p14="http://schemas.microsoft.com/office/powerpoint/2010/main" val="27113721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3DB335F-28AA-3041-823F-DAAD9643EA8E}"/>
              </a:ext>
            </a:extLst>
          </p:cNvPr>
          <p:cNvSpPr>
            <a:spLocks noGrp="1"/>
          </p:cNvSpPr>
          <p:nvPr>
            <p:ph type="title"/>
          </p:nvPr>
        </p:nvSpPr>
        <p:spPr/>
        <p:txBody>
          <a:bodyPr/>
          <a:lstStyle/>
          <a:p>
            <a:r>
              <a:rPr lang="de-DE">
                <a:cs typeface="Calibri Light"/>
              </a:rPr>
              <a:t>RNNs in der Zeit aufrollen</a:t>
            </a:r>
            <a:endParaRPr lang="de-DE" dirty="0">
              <a:cs typeface="Calibri Light"/>
            </a:endParaRPr>
          </a:p>
        </p:txBody>
      </p:sp>
      <p:sp>
        <p:nvSpPr>
          <p:cNvPr id="3" name="Inhaltsplatzhalter 2">
            <a:extLst>
              <a:ext uri="{FF2B5EF4-FFF2-40B4-BE49-F238E27FC236}">
                <a16:creationId xmlns:a16="http://schemas.microsoft.com/office/drawing/2014/main" id="{88C7DA7D-4FA5-E941-BBA9-B11D24953262}"/>
              </a:ext>
            </a:extLst>
          </p:cNvPr>
          <p:cNvSpPr>
            <a:spLocks noGrp="1"/>
          </p:cNvSpPr>
          <p:nvPr>
            <p:ph idx="1"/>
          </p:nvPr>
        </p:nvSpPr>
        <p:spPr>
          <a:xfrm>
            <a:off x="-1954" y="3720855"/>
            <a:ext cx="12117753" cy="2319339"/>
          </a:xfrm>
        </p:spPr>
        <p:txBody>
          <a:bodyPr vert="horz" lIns="91440" tIns="45720" rIns="91440" bIns="45720" rtlCol="0" anchor="t">
            <a:normAutofit/>
          </a:bodyPr>
          <a:lstStyle/>
          <a:p>
            <a:pPr lvl="1"/>
            <a:r>
              <a:rPr lang="de-DE" sz="2800"/>
              <a:t>RNNs können in der Zeit aufgerollt werden</a:t>
            </a:r>
            <a:endParaRPr lang="de-DE" sz="2800">
              <a:cs typeface="Calibri"/>
            </a:endParaRPr>
          </a:p>
          <a:p>
            <a:pPr lvl="1"/>
            <a:r>
              <a:rPr lang="de-DE" sz="2800">
                <a:cs typeface="Calibri"/>
              </a:rPr>
              <a:t>Das aufgerollte Netzwerk ist ähnlich zu einem tiefen feedforward Netzwerk, insbesondere ändert sich Backpropagation nicht wesentlich (BPTT)</a:t>
            </a:r>
            <a:endParaRPr lang="de-DE" sz="2800" dirty="0">
              <a:cs typeface="Calibri"/>
            </a:endParaRPr>
          </a:p>
          <a:p>
            <a:pPr lvl="1"/>
            <a:r>
              <a:rPr lang="de-DE" sz="2800">
                <a:cs typeface="Calibri"/>
              </a:rPr>
              <a:t>Zum ersten Zeitschritt existiert noch kein hidden state -&gt; Typischerweise werden hier Nullen verwendet (Hinweis auf Stateless vs. Stateful)</a:t>
            </a:r>
            <a:endParaRPr lang="de-DE" sz="2800" dirty="0">
              <a:cs typeface="Calibri"/>
            </a:endParaRPr>
          </a:p>
          <a:p>
            <a:pPr lvl="1"/>
            <a:endParaRPr lang="de-DE" sz="2800" dirty="0"/>
          </a:p>
        </p:txBody>
      </p:sp>
      <p:sp>
        <p:nvSpPr>
          <p:cNvPr id="8" name="Inhaltsplatzhalter 2">
            <a:extLst>
              <a:ext uri="{FF2B5EF4-FFF2-40B4-BE49-F238E27FC236}">
                <a16:creationId xmlns:a16="http://schemas.microsoft.com/office/drawing/2014/main" id="{33E731A7-CDA8-4739-941D-23B37309F376}"/>
              </a:ext>
            </a:extLst>
          </p:cNvPr>
          <p:cNvSpPr txBox="1">
            <a:spLocks/>
          </p:cNvSpPr>
          <p:nvPr/>
        </p:nvSpPr>
        <p:spPr>
          <a:xfrm>
            <a:off x="7428523" y="1489564"/>
            <a:ext cx="5132754" cy="443645"/>
          </a:xfrm>
          <a:prstGeom prst="rect">
            <a:avLst/>
          </a:prstGeom>
        </p:spPr>
        <p:txBody>
          <a:bodyPr vert="horz" lIns="91440" tIns="45720" rIns="91440" bIns="45720" rtlCol="0" anchor="t">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None/>
            </a:pPr>
            <a:r>
              <a:rPr lang="de-DE" sz="2800">
                <a:cs typeface="Calibri" panose="020F0502020204030204"/>
              </a:rPr>
              <a:t>Source: </a:t>
            </a:r>
            <a:r>
              <a:rPr lang="de-DE" sz="2800" dirty="0">
                <a:ea typeface="+mn-lt"/>
                <a:cs typeface="+mn-lt"/>
              </a:rPr>
              <a:t>https://colah.github.io/posts/2015-08-Understanding-LSTMs/</a:t>
            </a:r>
            <a:endParaRPr lang="de-DE" sz="2800" dirty="0">
              <a:cs typeface="Calibri" panose="020F0502020204030204"/>
            </a:endParaRPr>
          </a:p>
        </p:txBody>
      </p:sp>
      <p:pic>
        <p:nvPicPr>
          <p:cNvPr id="5" name="Picture 5" descr="Graphical user interface, application, icon&#10;&#10;Description automatically generated">
            <a:extLst>
              <a:ext uri="{FF2B5EF4-FFF2-40B4-BE49-F238E27FC236}">
                <a16:creationId xmlns:a16="http://schemas.microsoft.com/office/drawing/2014/main" id="{2DE1B49B-7E8A-4944-8A99-EF5FF90748CF}"/>
              </a:ext>
            </a:extLst>
          </p:cNvPr>
          <p:cNvPicPr>
            <a:picLocks noChangeAspect="1"/>
          </p:cNvPicPr>
          <p:nvPr/>
        </p:nvPicPr>
        <p:blipFill>
          <a:blip r:embed="rId3"/>
          <a:stretch>
            <a:fillRect/>
          </a:stretch>
        </p:blipFill>
        <p:spPr>
          <a:xfrm>
            <a:off x="494324" y="1515306"/>
            <a:ext cx="7158891" cy="1854004"/>
          </a:xfrm>
          <a:prstGeom prst="rect">
            <a:avLst/>
          </a:prstGeom>
        </p:spPr>
      </p:pic>
    </p:spTree>
    <p:extLst>
      <p:ext uri="{BB962C8B-B14F-4D97-AF65-F5344CB8AC3E}">
        <p14:creationId xmlns:p14="http://schemas.microsoft.com/office/powerpoint/2010/main" val="13839235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3DB335F-28AA-3041-823F-DAAD9643EA8E}"/>
              </a:ext>
            </a:extLst>
          </p:cNvPr>
          <p:cNvSpPr>
            <a:spLocks noGrp="1"/>
          </p:cNvSpPr>
          <p:nvPr>
            <p:ph type="title"/>
          </p:nvPr>
        </p:nvSpPr>
        <p:spPr/>
        <p:txBody>
          <a:bodyPr/>
          <a:lstStyle/>
          <a:p>
            <a:r>
              <a:rPr lang="de-DE">
                <a:cs typeface="Calibri Light"/>
              </a:rPr>
              <a:t>RNNs in der Zeit aufrollen</a:t>
            </a:r>
            <a:endParaRPr lang="de-DE" dirty="0">
              <a:cs typeface="Calibri Light"/>
            </a:endParaRPr>
          </a:p>
        </p:txBody>
      </p:sp>
      <p:sp>
        <p:nvSpPr>
          <p:cNvPr id="3" name="Inhaltsplatzhalter 2">
            <a:extLst>
              <a:ext uri="{FF2B5EF4-FFF2-40B4-BE49-F238E27FC236}">
                <a16:creationId xmlns:a16="http://schemas.microsoft.com/office/drawing/2014/main" id="{88C7DA7D-4FA5-E941-BBA9-B11D24953262}"/>
              </a:ext>
            </a:extLst>
          </p:cNvPr>
          <p:cNvSpPr>
            <a:spLocks noGrp="1"/>
          </p:cNvSpPr>
          <p:nvPr>
            <p:ph idx="1"/>
          </p:nvPr>
        </p:nvSpPr>
        <p:spPr>
          <a:xfrm>
            <a:off x="6865815" y="1425087"/>
            <a:ext cx="5249984" cy="4615107"/>
          </a:xfrm>
        </p:spPr>
        <p:txBody>
          <a:bodyPr vert="horz" lIns="91440" tIns="45720" rIns="91440" bIns="45720" rtlCol="0" anchor="t">
            <a:normAutofit fontScale="92500"/>
          </a:bodyPr>
          <a:lstStyle/>
          <a:p>
            <a:pPr lvl="1"/>
            <a:r>
              <a:rPr lang="de-DE" sz="2800" dirty="0">
                <a:solidFill>
                  <a:srgbClr val="C00000"/>
                </a:solidFill>
                <a:cs typeface="Calibri"/>
              </a:rPr>
              <a:t>Backpropagation </a:t>
            </a:r>
            <a:r>
              <a:rPr lang="de-DE" sz="2800" dirty="0" err="1">
                <a:solidFill>
                  <a:srgbClr val="C00000"/>
                </a:solidFill>
                <a:cs typeface="Calibri"/>
              </a:rPr>
              <a:t>through</a:t>
            </a:r>
            <a:r>
              <a:rPr lang="de-DE" sz="2800" dirty="0">
                <a:solidFill>
                  <a:srgbClr val="C00000"/>
                </a:solidFill>
                <a:cs typeface="Calibri"/>
              </a:rPr>
              <a:t> time (BPTT)</a:t>
            </a:r>
            <a:endParaRPr lang="de-DE" sz="2800" dirty="0">
              <a:solidFill>
                <a:srgbClr val="C00000"/>
              </a:solidFill>
            </a:endParaRPr>
          </a:p>
          <a:p>
            <a:pPr lvl="1"/>
            <a:r>
              <a:rPr lang="de-DE" sz="2800" dirty="0"/>
              <a:t>Aufgerollte RNNs können mit normaler Backpropagation trainiert werden</a:t>
            </a:r>
            <a:endParaRPr lang="de-DE" sz="2800" dirty="0">
              <a:cs typeface="Calibri"/>
            </a:endParaRPr>
          </a:p>
          <a:p>
            <a:pPr lvl="1"/>
            <a:r>
              <a:rPr lang="de-DE" sz="2800" dirty="0">
                <a:cs typeface="Calibri"/>
              </a:rPr>
              <a:t>Einige Outputs können von der Loss </a:t>
            </a:r>
            <a:r>
              <a:rPr lang="de-DE" sz="2800" dirty="0" err="1">
                <a:cs typeface="Calibri"/>
              </a:rPr>
              <a:t>function</a:t>
            </a:r>
            <a:r>
              <a:rPr lang="de-DE" sz="2800" dirty="0">
                <a:cs typeface="Calibri"/>
              </a:rPr>
              <a:t> ignoriert werden </a:t>
            </a:r>
          </a:p>
          <a:p>
            <a:pPr lvl="1"/>
            <a:r>
              <a:rPr lang="de-DE" sz="2800" dirty="0" err="1"/>
              <a:t>Vanishing</a:t>
            </a:r>
            <a:r>
              <a:rPr lang="de-DE" sz="2800" dirty="0"/>
              <a:t>/</a:t>
            </a:r>
            <a:r>
              <a:rPr lang="de-DE" sz="2800" dirty="0" err="1"/>
              <a:t>Exploding</a:t>
            </a:r>
            <a:r>
              <a:rPr lang="de-DE" sz="2800" dirty="0"/>
              <a:t> Gradient Problem:</a:t>
            </a:r>
            <a:endParaRPr lang="de-DE" sz="2800" dirty="0">
              <a:cs typeface="Calibri"/>
            </a:endParaRPr>
          </a:p>
          <a:p>
            <a:pPr lvl="2"/>
            <a:r>
              <a:rPr lang="de-DE" sz="2400" dirty="0">
                <a:cs typeface="Calibri"/>
              </a:rPr>
              <a:t>Ebenso wie tiefe </a:t>
            </a:r>
            <a:r>
              <a:rPr lang="de-DE" sz="2400" err="1">
                <a:cs typeface="Calibri"/>
              </a:rPr>
              <a:t>feedforward</a:t>
            </a:r>
            <a:r>
              <a:rPr lang="de-DE" sz="2400" dirty="0">
                <a:cs typeface="Calibri"/>
              </a:rPr>
              <a:t> Netze haben auch RNNs Probleme mit instabilen Gradienten</a:t>
            </a:r>
          </a:p>
          <a:p>
            <a:pPr marL="914400" lvl="2" indent="0">
              <a:buNone/>
            </a:pPr>
            <a:endParaRPr lang="de-DE" sz="2400" dirty="0">
              <a:cs typeface="Calibri"/>
            </a:endParaRPr>
          </a:p>
          <a:p>
            <a:pPr marL="914400" lvl="2" indent="0">
              <a:buNone/>
            </a:pPr>
            <a:endParaRPr lang="de-DE" sz="2400" dirty="0">
              <a:cs typeface="Calibri"/>
            </a:endParaRPr>
          </a:p>
          <a:p>
            <a:pPr lvl="2"/>
            <a:endParaRPr lang="de-DE" sz="2400" dirty="0">
              <a:cs typeface="Calibri"/>
            </a:endParaRPr>
          </a:p>
          <a:p>
            <a:pPr marL="457200" lvl="1" indent="0">
              <a:buNone/>
            </a:pPr>
            <a:endParaRPr lang="de-DE" sz="2800" dirty="0">
              <a:cs typeface="Calibri" panose="020F0502020204030204"/>
            </a:endParaRPr>
          </a:p>
        </p:txBody>
      </p:sp>
      <p:sp>
        <p:nvSpPr>
          <p:cNvPr id="8" name="Inhaltsplatzhalter 2">
            <a:extLst>
              <a:ext uri="{FF2B5EF4-FFF2-40B4-BE49-F238E27FC236}">
                <a16:creationId xmlns:a16="http://schemas.microsoft.com/office/drawing/2014/main" id="{33E731A7-CDA8-4739-941D-23B37309F376}"/>
              </a:ext>
            </a:extLst>
          </p:cNvPr>
          <p:cNvSpPr txBox="1">
            <a:spLocks/>
          </p:cNvSpPr>
          <p:nvPr/>
        </p:nvSpPr>
        <p:spPr>
          <a:xfrm>
            <a:off x="287215" y="5729410"/>
            <a:ext cx="5826369" cy="443645"/>
          </a:xfrm>
          <a:prstGeom prst="rect">
            <a:avLst/>
          </a:prstGeom>
        </p:spPr>
        <p:txBody>
          <a:bodyPr vert="horz" lIns="91440" tIns="45720" rIns="91440" bIns="45720" rtlCol="0" anchor="t">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None/>
            </a:pPr>
            <a:r>
              <a:rPr lang="de-DE" sz="2800" dirty="0">
                <a:cs typeface="Calibri" panose="020F0502020204030204"/>
              </a:rPr>
              <a:t>Source: </a:t>
            </a:r>
            <a:r>
              <a:rPr lang="de-DE" sz="2800" dirty="0">
                <a:ea typeface="+mn-lt"/>
                <a:cs typeface="+mn-lt"/>
              </a:rPr>
              <a:t>Aurelion Geron, Hands-On Machine Learning with </a:t>
            </a:r>
            <a:r>
              <a:rPr lang="de-DE" sz="2800">
                <a:ea typeface="+mn-lt"/>
                <a:cs typeface="+mn-lt"/>
              </a:rPr>
              <a:t>Scikit-Learn, Keras &amp; Tensorflow, 2nd ed.</a:t>
            </a:r>
            <a:endParaRPr lang="de-DE" sz="2800">
              <a:cs typeface="Calibri" panose="020F0502020204030204"/>
            </a:endParaRPr>
          </a:p>
        </p:txBody>
      </p:sp>
      <p:pic>
        <p:nvPicPr>
          <p:cNvPr id="4" name="Picture 5" descr="Diagram&#10;&#10;Description automatically generated">
            <a:extLst>
              <a:ext uri="{FF2B5EF4-FFF2-40B4-BE49-F238E27FC236}">
                <a16:creationId xmlns:a16="http://schemas.microsoft.com/office/drawing/2014/main" id="{41DFF53C-D47B-463B-B72F-5DB66BD4C8B1}"/>
              </a:ext>
            </a:extLst>
          </p:cNvPr>
          <p:cNvPicPr>
            <a:picLocks noChangeAspect="1"/>
          </p:cNvPicPr>
          <p:nvPr/>
        </p:nvPicPr>
        <p:blipFill>
          <a:blip r:embed="rId3"/>
          <a:stretch>
            <a:fillRect/>
          </a:stretch>
        </p:blipFill>
        <p:spPr>
          <a:xfrm>
            <a:off x="836246" y="1496869"/>
            <a:ext cx="6201507" cy="3755141"/>
          </a:xfrm>
          <a:prstGeom prst="rect">
            <a:avLst/>
          </a:prstGeom>
        </p:spPr>
      </p:pic>
    </p:spTree>
    <p:extLst>
      <p:ext uri="{BB962C8B-B14F-4D97-AF65-F5344CB8AC3E}">
        <p14:creationId xmlns:p14="http://schemas.microsoft.com/office/powerpoint/2010/main" val="159075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3DB335F-28AA-3041-823F-DAAD9643EA8E}"/>
              </a:ext>
            </a:extLst>
          </p:cNvPr>
          <p:cNvSpPr>
            <a:spLocks noGrp="1"/>
          </p:cNvSpPr>
          <p:nvPr>
            <p:ph type="title"/>
          </p:nvPr>
        </p:nvSpPr>
        <p:spPr/>
        <p:txBody>
          <a:bodyPr/>
          <a:lstStyle/>
          <a:p>
            <a:r>
              <a:rPr lang="de-DE">
                <a:cs typeface="Calibri Light"/>
              </a:rPr>
              <a:t>Vanishing / </a:t>
            </a:r>
            <a:r>
              <a:rPr lang="de-DE" err="1">
                <a:cs typeface="Calibri Light"/>
              </a:rPr>
              <a:t>Exploding</a:t>
            </a:r>
            <a:r>
              <a:rPr lang="de-DE" dirty="0">
                <a:cs typeface="Calibri Light"/>
              </a:rPr>
              <a:t> Gradient Problem</a:t>
            </a:r>
            <a:endParaRPr lang="en-US" dirty="0"/>
          </a:p>
        </p:txBody>
      </p:sp>
      <p:sp>
        <p:nvSpPr>
          <p:cNvPr id="3" name="Inhaltsplatzhalter 2">
            <a:extLst>
              <a:ext uri="{FF2B5EF4-FFF2-40B4-BE49-F238E27FC236}">
                <a16:creationId xmlns:a16="http://schemas.microsoft.com/office/drawing/2014/main" id="{88C7DA7D-4FA5-E941-BBA9-B11D24953262}"/>
              </a:ext>
            </a:extLst>
          </p:cNvPr>
          <p:cNvSpPr>
            <a:spLocks noGrp="1"/>
          </p:cNvSpPr>
          <p:nvPr>
            <p:ph idx="1"/>
          </p:nvPr>
        </p:nvSpPr>
        <p:spPr>
          <a:xfrm>
            <a:off x="447984" y="2329031"/>
            <a:ext cx="11111522" cy="3865074"/>
          </a:xfrm>
        </p:spPr>
        <p:txBody>
          <a:bodyPr vert="horz" lIns="91440" tIns="45720" rIns="91440" bIns="45720" rtlCol="0" anchor="t">
            <a:normAutofit fontScale="92500" lnSpcReduction="10000"/>
          </a:bodyPr>
          <a:lstStyle/>
          <a:p>
            <a:pPr lvl="1"/>
            <a:r>
              <a:rPr lang="de-DE" sz="2800">
                <a:cs typeface="Calibri"/>
              </a:rPr>
              <a:t>Betrachte ein 4 Layer feedforward Netz mit einem Neuron pro Layer</a:t>
            </a:r>
          </a:p>
          <a:p>
            <a:pPr lvl="1"/>
            <a:r>
              <a:rPr lang="de-DE" sz="2800">
                <a:cs typeface="Calibri"/>
              </a:rPr>
              <a:t>Output des Netzwerks:</a:t>
            </a:r>
            <a:endParaRPr lang="de-DE" sz="2800" dirty="0">
              <a:cs typeface="Calibri"/>
            </a:endParaRPr>
          </a:p>
          <a:p>
            <a:pPr lvl="1"/>
            <a:r>
              <a:rPr lang="de-DE" sz="2800">
                <a:cs typeface="Calibri"/>
              </a:rPr>
              <a:t>Output der j-ten Layer:</a:t>
            </a:r>
            <a:endParaRPr lang="de-DE" sz="2800" dirty="0">
              <a:cs typeface="Calibri"/>
            </a:endParaRPr>
          </a:p>
          <a:p>
            <a:pPr lvl="1"/>
            <a:r>
              <a:rPr lang="de-DE" sz="2800">
                <a:cs typeface="Calibri" panose="020F0502020204030204"/>
              </a:rPr>
              <a:t>Backpropagation gibt für den Gradienten in der ersten Layer:</a:t>
            </a:r>
            <a:endParaRPr lang="de-DE" sz="2800" dirty="0">
              <a:cs typeface="Calibri" panose="020F0502020204030204"/>
            </a:endParaRPr>
          </a:p>
          <a:p>
            <a:pPr lvl="1"/>
            <a:endParaRPr lang="de-DE" sz="2800" dirty="0">
              <a:cs typeface="Calibri" panose="020F0502020204030204"/>
            </a:endParaRPr>
          </a:p>
          <a:p>
            <a:pPr lvl="1"/>
            <a:endParaRPr lang="de-DE" sz="2800" dirty="0">
              <a:cs typeface="Calibri" panose="020F0502020204030204"/>
            </a:endParaRPr>
          </a:p>
          <a:p>
            <a:pPr lvl="1"/>
            <a:r>
              <a:rPr lang="de-DE" sz="2800">
                <a:cs typeface="Calibri" panose="020F0502020204030204"/>
              </a:rPr>
              <a:t>Produkt mit vielen Faktoren -&gt; instabiler Gradient, denn</a:t>
            </a:r>
            <a:endParaRPr lang="de-DE" sz="2800" dirty="0">
              <a:cs typeface="Calibri" panose="020F0502020204030204"/>
            </a:endParaRPr>
          </a:p>
          <a:p>
            <a:pPr lvl="2"/>
            <a:r>
              <a:rPr lang="de-DE" sz="2400">
                <a:cs typeface="Calibri" panose="020F0502020204030204"/>
              </a:rPr>
              <a:t>Exponentieller Anstieg was Faktoren &gt; 1</a:t>
            </a:r>
          </a:p>
          <a:p>
            <a:pPr lvl="2"/>
            <a:r>
              <a:rPr lang="de-DE" sz="2400">
                <a:cs typeface="Calibri" panose="020F0502020204030204"/>
              </a:rPr>
              <a:t>Exponentieller Abfall für </a:t>
            </a:r>
            <a:r>
              <a:rPr lang="de-DE" sz="2400">
                <a:ea typeface="+mn-lt"/>
                <a:cs typeface="+mn-lt"/>
              </a:rPr>
              <a:t>Faktoren </a:t>
            </a:r>
            <a:r>
              <a:rPr lang="de-DE" sz="2400">
                <a:cs typeface="Calibri" panose="020F0502020204030204"/>
              </a:rPr>
              <a:t>&lt; 1</a:t>
            </a:r>
            <a:endParaRPr lang="de-DE" sz="2400" dirty="0">
              <a:cs typeface="Calibri" panose="020F0502020204030204"/>
            </a:endParaRPr>
          </a:p>
          <a:p>
            <a:pPr lvl="1"/>
            <a:r>
              <a:rPr lang="de-DE" sz="2800">
                <a:cs typeface="Calibri" panose="020F0502020204030204"/>
              </a:rPr>
              <a:t>Für RNNs ist </a:t>
            </a:r>
            <a:endParaRPr lang="de-DE" sz="2800" dirty="0">
              <a:cs typeface="Calibri" panose="020F0502020204030204"/>
            </a:endParaRPr>
          </a:p>
          <a:p>
            <a:pPr lvl="1"/>
            <a:endParaRPr lang="de-DE" sz="2800" dirty="0">
              <a:cs typeface="Calibri" panose="020F0502020204030204"/>
            </a:endParaRPr>
          </a:p>
          <a:p>
            <a:pPr lvl="1"/>
            <a:endParaRPr lang="de-DE" sz="2800" dirty="0">
              <a:cs typeface="Calibri" panose="020F0502020204030204"/>
            </a:endParaRPr>
          </a:p>
          <a:p>
            <a:pPr marL="914400" lvl="2" indent="0">
              <a:buNone/>
            </a:pPr>
            <a:endParaRPr lang="de-DE" sz="2400" dirty="0">
              <a:cs typeface="Calibri" panose="020F0502020204030204"/>
            </a:endParaRPr>
          </a:p>
          <a:p>
            <a:pPr lvl="2"/>
            <a:endParaRPr lang="de-DE" sz="2400" dirty="0">
              <a:cs typeface="Calibri" panose="020F0502020204030204"/>
            </a:endParaRPr>
          </a:p>
          <a:p>
            <a:pPr marL="457200" lvl="1" indent="0">
              <a:buNone/>
            </a:pPr>
            <a:endParaRPr lang="de-DE" sz="2800" dirty="0">
              <a:cs typeface="Calibri" panose="020F0502020204030204"/>
            </a:endParaRPr>
          </a:p>
        </p:txBody>
      </p:sp>
      <p:pic>
        <p:nvPicPr>
          <p:cNvPr id="5" name="Picture 5">
            <a:extLst>
              <a:ext uri="{FF2B5EF4-FFF2-40B4-BE49-F238E27FC236}">
                <a16:creationId xmlns:a16="http://schemas.microsoft.com/office/drawing/2014/main" id="{9401C481-82B9-4133-A065-DD6B9D9AA026}"/>
              </a:ext>
            </a:extLst>
          </p:cNvPr>
          <p:cNvPicPr>
            <a:picLocks noChangeAspect="1"/>
          </p:cNvPicPr>
          <p:nvPr/>
        </p:nvPicPr>
        <p:blipFill>
          <a:blip r:embed="rId3"/>
          <a:stretch>
            <a:fillRect/>
          </a:stretch>
        </p:blipFill>
        <p:spPr>
          <a:xfrm>
            <a:off x="1011442" y="1532716"/>
            <a:ext cx="8248486" cy="709400"/>
          </a:xfrm>
          <a:prstGeom prst="rect">
            <a:avLst/>
          </a:prstGeom>
        </p:spPr>
      </p:pic>
      <p:pic>
        <p:nvPicPr>
          <p:cNvPr id="4" name="Picture 5" descr="A picture containing shape&#10;&#10;Description automatically generated">
            <a:extLst>
              <a:ext uri="{FF2B5EF4-FFF2-40B4-BE49-F238E27FC236}">
                <a16:creationId xmlns:a16="http://schemas.microsoft.com/office/drawing/2014/main" id="{176623DE-DC4C-4E3A-90DA-767140EBA281}"/>
              </a:ext>
            </a:extLst>
          </p:cNvPr>
          <p:cNvPicPr>
            <a:picLocks noChangeAspect="1"/>
          </p:cNvPicPr>
          <p:nvPr/>
        </p:nvPicPr>
        <p:blipFill>
          <a:blip r:embed="rId4"/>
          <a:stretch>
            <a:fillRect/>
          </a:stretch>
        </p:blipFill>
        <p:spPr>
          <a:xfrm>
            <a:off x="2627702" y="3910061"/>
            <a:ext cx="6544353" cy="647771"/>
          </a:xfrm>
          <a:prstGeom prst="rect">
            <a:avLst/>
          </a:prstGeom>
        </p:spPr>
      </p:pic>
      <p:pic>
        <p:nvPicPr>
          <p:cNvPr id="6" name="Picture 6">
            <a:extLst>
              <a:ext uri="{FF2B5EF4-FFF2-40B4-BE49-F238E27FC236}">
                <a16:creationId xmlns:a16="http://schemas.microsoft.com/office/drawing/2014/main" id="{5E6584C3-7C27-4AA9-B8B1-DE54F4E95F9A}"/>
              </a:ext>
            </a:extLst>
          </p:cNvPr>
          <p:cNvPicPr>
            <a:picLocks noChangeAspect="1"/>
          </p:cNvPicPr>
          <p:nvPr/>
        </p:nvPicPr>
        <p:blipFill>
          <a:blip r:embed="rId5"/>
          <a:stretch>
            <a:fillRect/>
          </a:stretch>
        </p:blipFill>
        <p:spPr>
          <a:xfrm>
            <a:off x="4392780" y="2830673"/>
            <a:ext cx="344800" cy="221758"/>
          </a:xfrm>
          <a:prstGeom prst="rect">
            <a:avLst/>
          </a:prstGeom>
        </p:spPr>
      </p:pic>
      <p:pic>
        <p:nvPicPr>
          <p:cNvPr id="8" name="Picture 8" descr="A picture containing shape&#10;&#10;Description automatically generated">
            <a:extLst>
              <a:ext uri="{FF2B5EF4-FFF2-40B4-BE49-F238E27FC236}">
                <a16:creationId xmlns:a16="http://schemas.microsoft.com/office/drawing/2014/main" id="{796C1CE1-D5EA-41D8-825D-1824257FF8F8}"/>
              </a:ext>
            </a:extLst>
          </p:cNvPr>
          <p:cNvPicPr>
            <a:picLocks noChangeAspect="1"/>
          </p:cNvPicPr>
          <p:nvPr/>
        </p:nvPicPr>
        <p:blipFill>
          <a:blip r:embed="rId6"/>
          <a:stretch>
            <a:fillRect/>
          </a:stretch>
        </p:blipFill>
        <p:spPr>
          <a:xfrm>
            <a:off x="4392245" y="3086390"/>
            <a:ext cx="5400430" cy="411682"/>
          </a:xfrm>
          <a:prstGeom prst="rect">
            <a:avLst/>
          </a:prstGeom>
        </p:spPr>
      </p:pic>
      <p:pic>
        <p:nvPicPr>
          <p:cNvPr id="7" name="Picture 8" descr="A picture containing shape&#10;&#10;Description automatically generated">
            <a:extLst>
              <a:ext uri="{FF2B5EF4-FFF2-40B4-BE49-F238E27FC236}">
                <a16:creationId xmlns:a16="http://schemas.microsoft.com/office/drawing/2014/main" id="{679F9930-FB1B-42DD-B695-E0E1A79E0E3A}"/>
              </a:ext>
            </a:extLst>
          </p:cNvPr>
          <p:cNvPicPr>
            <a:picLocks noChangeAspect="1"/>
          </p:cNvPicPr>
          <p:nvPr/>
        </p:nvPicPr>
        <p:blipFill>
          <a:blip r:embed="rId7"/>
          <a:stretch>
            <a:fillRect/>
          </a:stretch>
        </p:blipFill>
        <p:spPr>
          <a:xfrm>
            <a:off x="2995248" y="5783785"/>
            <a:ext cx="3974123" cy="223894"/>
          </a:xfrm>
          <a:prstGeom prst="rect">
            <a:avLst/>
          </a:prstGeom>
        </p:spPr>
      </p:pic>
    </p:spTree>
    <p:extLst>
      <p:ext uri="{BB962C8B-B14F-4D97-AF65-F5344CB8AC3E}">
        <p14:creationId xmlns:p14="http://schemas.microsoft.com/office/powerpoint/2010/main" val="1187018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3DB335F-28AA-3041-823F-DAAD9643EA8E}"/>
              </a:ext>
            </a:extLst>
          </p:cNvPr>
          <p:cNvSpPr>
            <a:spLocks noGrp="1"/>
          </p:cNvSpPr>
          <p:nvPr>
            <p:ph type="title"/>
          </p:nvPr>
        </p:nvSpPr>
        <p:spPr/>
        <p:txBody>
          <a:bodyPr/>
          <a:lstStyle/>
          <a:p>
            <a:r>
              <a:rPr lang="de-DE">
                <a:cs typeface="Calibri Light"/>
              </a:rPr>
              <a:t>Tips und Tricks gegen instabile Gradienten</a:t>
            </a:r>
          </a:p>
        </p:txBody>
      </p:sp>
      <p:sp>
        <p:nvSpPr>
          <p:cNvPr id="3" name="Inhaltsplatzhalter 2">
            <a:extLst>
              <a:ext uri="{FF2B5EF4-FFF2-40B4-BE49-F238E27FC236}">
                <a16:creationId xmlns:a16="http://schemas.microsoft.com/office/drawing/2014/main" id="{88C7DA7D-4FA5-E941-BBA9-B11D24953262}"/>
              </a:ext>
            </a:extLst>
          </p:cNvPr>
          <p:cNvSpPr>
            <a:spLocks noGrp="1"/>
          </p:cNvSpPr>
          <p:nvPr>
            <p:ph idx="1"/>
          </p:nvPr>
        </p:nvSpPr>
        <p:spPr>
          <a:xfrm>
            <a:off x="477292" y="1620901"/>
            <a:ext cx="11131060" cy="4592742"/>
          </a:xfrm>
        </p:spPr>
        <p:txBody>
          <a:bodyPr vert="horz" lIns="91440" tIns="45720" rIns="91440" bIns="45720" rtlCol="0" anchor="t">
            <a:normAutofit/>
          </a:bodyPr>
          <a:lstStyle/>
          <a:p>
            <a:pPr lvl="1"/>
            <a:r>
              <a:rPr lang="de-DE" sz="2800">
                <a:cs typeface="Calibri"/>
              </a:rPr>
              <a:t>Gute Initialisierung von Gewichten</a:t>
            </a:r>
            <a:endParaRPr lang="en-US"/>
          </a:p>
          <a:p>
            <a:pPr lvl="1"/>
            <a:r>
              <a:rPr lang="de-DE" sz="2800">
                <a:cs typeface="Calibri" panose="020F0502020204030204"/>
              </a:rPr>
              <a:t>Dropout (in Keras </a:t>
            </a:r>
            <a:r>
              <a:rPr lang="de-DE" sz="2800" i="1">
                <a:cs typeface="Calibri" panose="020F0502020204030204"/>
              </a:rPr>
              <a:t>dropout </a:t>
            </a:r>
            <a:r>
              <a:rPr lang="de-DE" sz="2800">
                <a:cs typeface="Calibri" panose="020F0502020204030204"/>
              </a:rPr>
              <a:t>und </a:t>
            </a:r>
            <a:r>
              <a:rPr lang="de-DE" sz="2800" i="1">
                <a:cs typeface="Calibri" panose="020F0502020204030204"/>
              </a:rPr>
              <a:t>recurrent_dropout</a:t>
            </a:r>
            <a:r>
              <a:rPr lang="de-DE" sz="2800">
                <a:cs typeface="Calibri" panose="020F0502020204030204"/>
              </a:rPr>
              <a:t> )</a:t>
            </a:r>
            <a:endParaRPr lang="de-DE" sz="2800" dirty="0">
              <a:cs typeface="Calibri" panose="020F0502020204030204"/>
            </a:endParaRPr>
          </a:p>
          <a:p>
            <a:pPr lvl="1"/>
            <a:r>
              <a:rPr lang="de-DE" sz="2800">
                <a:cs typeface="Calibri" panose="020F0502020204030204"/>
              </a:rPr>
              <a:t>Batch Normalization</a:t>
            </a:r>
            <a:endParaRPr lang="de-DE" sz="2800" dirty="0">
              <a:cs typeface="Calibri" panose="020F0502020204030204"/>
            </a:endParaRPr>
          </a:p>
          <a:p>
            <a:pPr lvl="1"/>
            <a:r>
              <a:rPr lang="de-DE" sz="2800">
                <a:cs typeface="Calibri" panose="020F0502020204030204"/>
              </a:rPr>
              <a:t>Layer Normalization</a:t>
            </a:r>
            <a:endParaRPr lang="de-DE" sz="2800" dirty="0">
              <a:cs typeface="Calibri" panose="020F0502020204030204"/>
            </a:endParaRPr>
          </a:p>
          <a:p>
            <a:pPr lvl="1"/>
            <a:r>
              <a:rPr lang="de-DE" sz="2800">
                <a:cs typeface="Calibri" panose="020F0502020204030204"/>
              </a:rPr>
              <a:t>Gradient clipping</a:t>
            </a:r>
            <a:endParaRPr lang="de-DE" sz="2800" dirty="0">
              <a:cs typeface="Calibri" panose="020F0502020204030204"/>
            </a:endParaRPr>
          </a:p>
          <a:p>
            <a:pPr lvl="1"/>
            <a:endParaRPr lang="de-DE" sz="2800" dirty="0">
              <a:cs typeface="Calibri" panose="020F0502020204030204"/>
            </a:endParaRPr>
          </a:p>
          <a:p>
            <a:pPr lvl="1"/>
            <a:endParaRPr lang="de-DE" sz="2800" dirty="0">
              <a:cs typeface="Calibri" panose="020F0502020204030204"/>
            </a:endParaRPr>
          </a:p>
          <a:p>
            <a:pPr marL="914400" lvl="2" indent="0">
              <a:buNone/>
            </a:pPr>
            <a:endParaRPr lang="de-DE" sz="2400" dirty="0">
              <a:cs typeface="Calibri" panose="020F0502020204030204"/>
            </a:endParaRPr>
          </a:p>
          <a:p>
            <a:pPr lvl="2"/>
            <a:endParaRPr lang="de-DE" sz="2400" dirty="0">
              <a:cs typeface="Calibri" panose="020F0502020204030204"/>
            </a:endParaRPr>
          </a:p>
          <a:p>
            <a:pPr marL="457200" lvl="1" indent="0">
              <a:buNone/>
            </a:pPr>
            <a:endParaRPr lang="de-DE" sz="2800" dirty="0">
              <a:cs typeface="Calibri" panose="020F0502020204030204"/>
            </a:endParaRPr>
          </a:p>
        </p:txBody>
      </p:sp>
    </p:spTree>
    <p:extLst>
      <p:ext uri="{BB962C8B-B14F-4D97-AF65-F5344CB8AC3E}">
        <p14:creationId xmlns:p14="http://schemas.microsoft.com/office/powerpoint/2010/main" val="38980575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3DB335F-28AA-3041-823F-DAAD9643EA8E}"/>
              </a:ext>
            </a:extLst>
          </p:cNvPr>
          <p:cNvSpPr>
            <a:spLocks noGrp="1"/>
          </p:cNvSpPr>
          <p:nvPr>
            <p:ph type="title"/>
          </p:nvPr>
        </p:nvSpPr>
        <p:spPr/>
        <p:txBody>
          <a:bodyPr/>
          <a:lstStyle/>
          <a:p>
            <a:r>
              <a:rPr lang="de-DE">
                <a:cs typeface="Calibri Light"/>
              </a:rPr>
              <a:t>LSTMs</a:t>
            </a:r>
            <a:endParaRPr lang="en-US"/>
          </a:p>
        </p:txBody>
      </p:sp>
      <p:pic>
        <p:nvPicPr>
          <p:cNvPr id="4" name="Picture 4" descr="Diagram&#10;&#10;Description automatically generated">
            <a:extLst>
              <a:ext uri="{FF2B5EF4-FFF2-40B4-BE49-F238E27FC236}">
                <a16:creationId xmlns:a16="http://schemas.microsoft.com/office/drawing/2014/main" id="{B4000254-9D2F-4A8A-AC67-4C0F8CE4B136}"/>
              </a:ext>
            </a:extLst>
          </p:cNvPr>
          <p:cNvPicPr>
            <a:picLocks noGrp="1" noChangeAspect="1"/>
          </p:cNvPicPr>
          <p:nvPr>
            <p:ph idx="1"/>
          </p:nvPr>
        </p:nvPicPr>
        <p:blipFill>
          <a:blip r:embed="rId3"/>
          <a:stretch>
            <a:fillRect/>
          </a:stretch>
        </p:blipFill>
        <p:spPr>
          <a:xfrm>
            <a:off x="838200" y="482255"/>
            <a:ext cx="10515600" cy="3951002"/>
          </a:xfrm>
        </p:spPr>
      </p:pic>
      <p:sp>
        <p:nvSpPr>
          <p:cNvPr id="6" name="Inhaltsplatzhalter 2">
            <a:extLst>
              <a:ext uri="{FF2B5EF4-FFF2-40B4-BE49-F238E27FC236}">
                <a16:creationId xmlns:a16="http://schemas.microsoft.com/office/drawing/2014/main" id="{04939138-6871-4A87-804E-B5D46D8B3A52}"/>
              </a:ext>
            </a:extLst>
          </p:cNvPr>
          <p:cNvSpPr txBox="1">
            <a:spLocks/>
          </p:cNvSpPr>
          <p:nvPr/>
        </p:nvSpPr>
        <p:spPr>
          <a:xfrm>
            <a:off x="369277" y="5117855"/>
            <a:ext cx="11746522" cy="922339"/>
          </a:xfrm>
          <a:prstGeom prst="rect">
            <a:avLst/>
          </a:prstGeom>
        </p:spPr>
        <p:txBody>
          <a:bodyPr vert="horz" lIns="91440" tIns="45720" rIns="91440" bIns="45720" rtlCol="0" anchor="t">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de-DE" sz="2800">
                <a:solidFill>
                  <a:srgbClr val="C00000"/>
                </a:solidFill>
                <a:cs typeface="Calibri"/>
              </a:rPr>
              <a:t>LSTM (Long Short-Term Memory) </a:t>
            </a:r>
            <a:r>
              <a:rPr lang="de-DE" sz="2800">
                <a:cs typeface="Calibri"/>
              </a:rPr>
              <a:t>(Hochreiter &amp; Schmidhuber, 1997)</a:t>
            </a:r>
          </a:p>
          <a:p>
            <a:pPr lvl="1"/>
            <a:r>
              <a:rPr lang="de-DE" sz="2800">
                <a:cs typeface="Calibri"/>
              </a:rPr>
              <a:t>Besitzen einen cell state zum Speichern von Informationen, um das Short-Term Memory Problem in den Griff zu kriegen</a:t>
            </a:r>
            <a:endParaRPr lang="de-DE" sz="2800" dirty="0">
              <a:cs typeface="Calibri" panose="020F0502020204030204"/>
            </a:endParaRPr>
          </a:p>
          <a:p>
            <a:pPr lvl="1"/>
            <a:endParaRPr lang="de-DE" sz="2800" dirty="0">
              <a:cs typeface="Calibri" panose="020F0502020204030204"/>
            </a:endParaRPr>
          </a:p>
          <a:p>
            <a:pPr lvl="1"/>
            <a:endParaRPr lang="de-DE" sz="2800" dirty="0">
              <a:cs typeface="Calibri" panose="020F0502020204030204"/>
            </a:endParaRPr>
          </a:p>
          <a:p>
            <a:pPr marL="457200" lvl="1" indent="0">
              <a:buNone/>
            </a:pPr>
            <a:endParaRPr lang="de-DE" sz="2800" dirty="0">
              <a:cs typeface="Calibri" panose="020F0502020204030204"/>
            </a:endParaRPr>
          </a:p>
        </p:txBody>
      </p:sp>
      <p:sp>
        <p:nvSpPr>
          <p:cNvPr id="7" name="TextBox 6">
            <a:extLst>
              <a:ext uri="{FF2B5EF4-FFF2-40B4-BE49-F238E27FC236}">
                <a16:creationId xmlns:a16="http://schemas.microsoft.com/office/drawing/2014/main" id="{0663D73E-5E0B-43ED-A565-4D3CBA0BD430}"/>
              </a:ext>
            </a:extLst>
          </p:cNvPr>
          <p:cNvSpPr txBox="1"/>
          <p:nvPr/>
        </p:nvSpPr>
        <p:spPr>
          <a:xfrm>
            <a:off x="797170" y="4558322"/>
            <a:ext cx="698304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de-DE">
                <a:cs typeface="Calibri"/>
              </a:rPr>
              <a:t>Source: https://colah.github.io/posts/2015-08-Understanding-LSTMs/</a:t>
            </a:r>
            <a:endParaRPr lang="en-US"/>
          </a:p>
        </p:txBody>
      </p:sp>
    </p:spTree>
    <p:extLst>
      <p:ext uri="{BB962C8B-B14F-4D97-AF65-F5344CB8AC3E}">
        <p14:creationId xmlns:p14="http://schemas.microsoft.com/office/powerpoint/2010/main" val="19955316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9" descr="Diagram&#10;&#10;Description automatically generated">
            <a:extLst>
              <a:ext uri="{FF2B5EF4-FFF2-40B4-BE49-F238E27FC236}">
                <a16:creationId xmlns:a16="http://schemas.microsoft.com/office/drawing/2014/main" id="{2F7C1498-D7CA-4A9A-8FF4-20FFEA28E1B8}"/>
              </a:ext>
            </a:extLst>
          </p:cNvPr>
          <p:cNvPicPr>
            <a:picLocks noGrp="1" noChangeAspect="1"/>
          </p:cNvPicPr>
          <p:nvPr>
            <p:ph idx="1"/>
          </p:nvPr>
        </p:nvPicPr>
        <p:blipFill>
          <a:blip r:embed="rId2"/>
          <a:stretch>
            <a:fillRect/>
          </a:stretch>
        </p:blipFill>
        <p:spPr>
          <a:xfrm>
            <a:off x="4049182" y="1496219"/>
            <a:ext cx="8089900" cy="5145616"/>
          </a:xfrm>
        </p:spPr>
      </p:pic>
      <p:sp>
        <p:nvSpPr>
          <p:cNvPr id="2" name="Title 1">
            <a:extLst>
              <a:ext uri="{FF2B5EF4-FFF2-40B4-BE49-F238E27FC236}">
                <a16:creationId xmlns:a16="http://schemas.microsoft.com/office/drawing/2014/main" id="{4371792B-EFBA-4F8B-AAF8-91FAAFAFE036}"/>
              </a:ext>
            </a:extLst>
          </p:cNvPr>
          <p:cNvSpPr>
            <a:spLocks noGrp="1"/>
          </p:cNvSpPr>
          <p:nvPr>
            <p:ph type="title"/>
          </p:nvPr>
        </p:nvSpPr>
        <p:spPr/>
        <p:txBody>
          <a:bodyPr/>
          <a:lstStyle/>
          <a:p>
            <a:r>
              <a:rPr lang="en-US">
                <a:cs typeface="Calibri Light"/>
              </a:rPr>
              <a:t>Cell State</a:t>
            </a:r>
            <a:endParaRPr lang="en-US"/>
          </a:p>
        </p:txBody>
      </p:sp>
      <p:sp>
        <p:nvSpPr>
          <p:cNvPr id="6" name="Inhaltsplatzhalter 2">
            <a:extLst>
              <a:ext uri="{FF2B5EF4-FFF2-40B4-BE49-F238E27FC236}">
                <a16:creationId xmlns:a16="http://schemas.microsoft.com/office/drawing/2014/main" id="{D1E442C8-57DE-494E-BE73-4C6CB551DBE3}"/>
              </a:ext>
            </a:extLst>
          </p:cNvPr>
          <p:cNvSpPr txBox="1">
            <a:spLocks/>
          </p:cNvSpPr>
          <p:nvPr/>
        </p:nvSpPr>
        <p:spPr>
          <a:xfrm>
            <a:off x="276144" y="1697322"/>
            <a:ext cx="4846190" cy="4901671"/>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de-DE" sz="2800">
                <a:cs typeface="Calibri" panose="020F0502020204030204"/>
              </a:rPr>
              <a:t>Die LSTM Zelle besitzt drei Gates welche den Informationsfluss steuern:</a:t>
            </a:r>
            <a:endParaRPr lang="de-DE" sz="2800" dirty="0">
              <a:cs typeface="Calibri" panose="020F0502020204030204"/>
            </a:endParaRPr>
          </a:p>
          <a:p>
            <a:pPr lvl="2"/>
            <a:r>
              <a:rPr lang="de-DE" sz="2400">
                <a:cs typeface="Calibri" panose="020F0502020204030204"/>
              </a:rPr>
              <a:t>Forget Gate</a:t>
            </a:r>
            <a:endParaRPr lang="de-DE" sz="2400" dirty="0">
              <a:cs typeface="Calibri" panose="020F0502020204030204"/>
            </a:endParaRPr>
          </a:p>
          <a:p>
            <a:pPr lvl="2"/>
            <a:r>
              <a:rPr lang="de-DE" sz="2400">
                <a:cs typeface="Calibri" panose="020F0502020204030204"/>
              </a:rPr>
              <a:t>Input Gate</a:t>
            </a:r>
            <a:endParaRPr lang="de-DE" sz="2400" dirty="0">
              <a:cs typeface="Calibri" panose="020F0502020204030204"/>
            </a:endParaRPr>
          </a:p>
          <a:p>
            <a:pPr lvl="2"/>
            <a:r>
              <a:rPr lang="de-DE" sz="2400">
                <a:cs typeface="Calibri" panose="020F0502020204030204"/>
              </a:rPr>
              <a:t>Output Gate</a:t>
            </a:r>
            <a:endParaRPr lang="de-DE" sz="2400" dirty="0">
              <a:cs typeface="Calibri" panose="020F0502020204030204"/>
            </a:endParaRPr>
          </a:p>
          <a:p>
            <a:pPr lvl="2"/>
            <a:endParaRPr lang="de-DE" sz="2400" dirty="0">
              <a:cs typeface="Calibri" panose="020F0502020204030204"/>
            </a:endParaRPr>
          </a:p>
          <a:p>
            <a:pPr lvl="1"/>
            <a:endParaRPr lang="de-DE" sz="2800" dirty="0">
              <a:cs typeface="Calibri" panose="020F0502020204030204"/>
            </a:endParaRPr>
          </a:p>
          <a:p>
            <a:pPr lvl="1"/>
            <a:endParaRPr lang="de-DE" sz="2800" dirty="0">
              <a:cs typeface="Calibri" panose="020F0502020204030204"/>
            </a:endParaRPr>
          </a:p>
          <a:p>
            <a:pPr marL="457200" lvl="1" indent="0">
              <a:buNone/>
            </a:pPr>
            <a:endParaRPr lang="de-DE" sz="2800" dirty="0">
              <a:cs typeface="Calibri" panose="020F0502020204030204"/>
            </a:endParaRPr>
          </a:p>
        </p:txBody>
      </p:sp>
    </p:spTree>
    <p:extLst>
      <p:ext uri="{BB962C8B-B14F-4D97-AF65-F5344CB8AC3E}">
        <p14:creationId xmlns:p14="http://schemas.microsoft.com/office/powerpoint/2010/main" val="29414866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1792B-EFBA-4F8B-AAF8-91FAAFAFE036}"/>
              </a:ext>
            </a:extLst>
          </p:cNvPr>
          <p:cNvSpPr>
            <a:spLocks noGrp="1"/>
          </p:cNvSpPr>
          <p:nvPr>
            <p:ph type="title"/>
          </p:nvPr>
        </p:nvSpPr>
        <p:spPr/>
        <p:txBody>
          <a:bodyPr/>
          <a:lstStyle/>
          <a:p>
            <a:r>
              <a:rPr lang="en-US">
                <a:cs typeface="Calibri Light"/>
              </a:rPr>
              <a:t>Cell State</a:t>
            </a:r>
            <a:endParaRPr lang="en-US"/>
          </a:p>
        </p:txBody>
      </p:sp>
      <p:pic>
        <p:nvPicPr>
          <p:cNvPr id="4" name="Picture 4" descr="Timeline&#10;&#10;Description automatically generated">
            <a:extLst>
              <a:ext uri="{FF2B5EF4-FFF2-40B4-BE49-F238E27FC236}">
                <a16:creationId xmlns:a16="http://schemas.microsoft.com/office/drawing/2014/main" id="{CAA068C6-A042-4A9B-8CDD-DB6C98AF2542}"/>
              </a:ext>
            </a:extLst>
          </p:cNvPr>
          <p:cNvPicPr>
            <a:picLocks noGrp="1" noChangeAspect="1"/>
          </p:cNvPicPr>
          <p:nvPr>
            <p:ph idx="1"/>
          </p:nvPr>
        </p:nvPicPr>
        <p:blipFill>
          <a:blip r:embed="rId2"/>
          <a:stretch>
            <a:fillRect/>
          </a:stretch>
        </p:blipFill>
        <p:spPr>
          <a:xfrm>
            <a:off x="1117601" y="1265946"/>
            <a:ext cx="9880600" cy="3053240"/>
          </a:xfrm>
        </p:spPr>
      </p:pic>
      <p:sp>
        <p:nvSpPr>
          <p:cNvPr id="6" name="Inhaltsplatzhalter 2">
            <a:extLst>
              <a:ext uri="{FF2B5EF4-FFF2-40B4-BE49-F238E27FC236}">
                <a16:creationId xmlns:a16="http://schemas.microsoft.com/office/drawing/2014/main" id="{D1E442C8-57DE-494E-BE73-4C6CB551DBE3}"/>
              </a:ext>
            </a:extLst>
          </p:cNvPr>
          <p:cNvSpPr txBox="1">
            <a:spLocks/>
          </p:cNvSpPr>
          <p:nvPr/>
        </p:nvSpPr>
        <p:spPr>
          <a:xfrm>
            <a:off x="276144" y="4364322"/>
            <a:ext cx="11746522" cy="1642005"/>
          </a:xfrm>
          <a:prstGeom prst="rect">
            <a:avLst/>
          </a:prstGeom>
        </p:spPr>
        <p:txBody>
          <a:bodyPr vert="horz" lIns="91440" tIns="45720" rIns="91440" bIns="45720" rtlCol="0" anchor="t">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de-DE" sz="2800">
                <a:cs typeface="Calibri" panose="020F0502020204030204"/>
              </a:rPr>
              <a:t>Cell state durchläuft die LSTM Zelle und dient als "Gedächtnis"</a:t>
            </a:r>
            <a:endParaRPr lang="de-DE" sz="2800" dirty="0">
              <a:cs typeface="Calibri" panose="020F0502020204030204"/>
            </a:endParaRPr>
          </a:p>
          <a:p>
            <a:pPr lvl="1"/>
            <a:r>
              <a:rPr lang="de-DE" sz="2800">
                <a:cs typeface="Calibri" panose="020F0502020204030204"/>
              </a:rPr>
              <a:t>Zwei Operationen:</a:t>
            </a:r>
            <a:endParaRPr lang="de-DE" sz="2800" dirty="0">
              <a:cs typeface="Calibri" panose="020F0502020204030204"/>
            </a:endParaRPr>
          </a:p>
          <a:p>
            <a:pPr lvl="2"/>
            <a:r>
              <a:rPr lang="de-DE" sz="2400">
                <a:cs typeface="Calibri" panose="020F0502020204030204"/>
              </a:rPr>
              <a:t>Forget Gate: Multiplikation mit [0, 1] (steuert welche Informationen vergessen werden sollen)</a:t>
            </a:r>
            <a:endParaRPr lang="de-DE" sz="2400" dirty="0">
              <a:cs typeface="Calibri" panose="020F0502020204030204"/>
            </a:endParaRPr>
          </a:p>
          <a:p>
            <a:pPr lvl="2"/>
            <a:r>
              <a:rPr lang="de-DE" sz="2400">
                <a:cs typeface="Calibri" panose="020F0502020204030204"/>
              </a:rPr>
              <a:t>Input Gate: Addition (steuert welche Informationen hinzugefügt werden sollen)</a:t>
            </a:r>
            <a:endParaRPr lang="de-DE" sz="2400" dirty="0">
              <a:cs typeface="Calibri" panose="020F0502020204030204"/>
            </a:endParaRPr>
          </a:p>
          <a:p>
            <a:pPr lvl="2"/>
            <a:endParaRPr lang="de-DE" sz="2400" dirty="0">
              <a:cs typeface="Calibri" panose="020F0502020204030204"/>
            </a:endParaRPr>
          </a:p>
          <a:p>
            <a:pPr lvl="1"/>
            <a:endParaRPr lang="de-DE" sz="2800" dirty="0">
              <a:cs typeface="Calibri" panose="020F0502020204030204"/>
            </a:endParaRPr>
          </a:p>
          <a:p>
            <a:pPr lvl="1"/>
            <a:endParaRPr lang="de-DE" sz="2800" dirty="0">
              <a:cs typeface="Calibri" panose="020F0502020204030204"/>
            </a:endParaRPr>
          </a:p>
          <a:p>
            <a:pPr marL="457200" lvl="1" indent="0">
              <a:buNone/>
            </a:pPr>
            <a:endParaRPr lang="de-DE" sz="2800" dirty="0">
              <a:cs typeface="Calibri" panose="020F0502020204030204"/>
            </a:endParaRPr>
          </a:p>
        </p:txBody>
      </p:sp>
    </p:spTree>
    <p:extLst>
      <p:ext uri="{BB962C8B-B14F-4D97-AF65-F5344CB8AC3E}">
        <p14:creationId xmlns:p14="http://schemas.microsoft.com/office/powerpoint/2010/main" val="146901317"/>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993</Words>
  <Application>Microsoft Macintosh PowerPoint</Application>
  <PresentationFormat>Breitbild</PresentationFormat>
  <Paragraphs>132</Paragraphs>
  <Slides>15</Slides>
  <Notes>7</Notes>
  <HiddenSlides>0</HiddenSlides>
  <MMClips>0</MMClips>
  <ScaleCrop>false</ScaleCrop>
  <HeadingPairs>
    <vt:vector size="6" baseType="variant">
      <vt:variant>
        <vt:lpstr>Verwendete Schriftarten</vt:lpstr>
      </vt:variant>
      <vt:variant>
        <vt:i4>3</vt:i4>
      </vt:variant>
      <vt:variant>
        <vt:lpstr>Design</vt:lpstr>
      </vt:variant>
      <vt:variant>
        <vt:i4>1</vt:i4>
      </vt:variant>
      <vt:variant>
        <vt:lpstr>Folientitel</vt:lpstr>
      </vt:variant>
      <vt:variant>
        <vt:i4>15</vt:i4>
      </vt:variant>
    </vt:vector>
  </HeadingPairs>
  <TitlesOfParts>
    <vt:vector size="19" baseType="lpstr">
      <vt:lpstr>Arial</vt:lpstr>
      <vt:lpstr>Calibri</vt:lpstr>
      <vt:lpstr>Calibri Light</vt:lpstr>
      <vt:lpstr>Office</vt:lpstr>
      <vt:lpstr>Recurrent Neural Networks</vt:lpstr>
      <vt:lpstr>Einfache RNNs</vt:lpstr>
      <vt:lpstr>RNNs in der Zeit aufrollen</vt:lpstr>
      <vt:lpstr>RNNs in der Zeit aufrollen</vt:lpstr>
      <vt:lpstr>Vanishing / Exploding Gradient Problem</vt:lpstr>
      <vt:lpstr>Tips und Tricks gegen instabile Gradienten</vt:lpstr>
      <vt:lpstr>LSTMs</vt:lpstr>
      <vt:lpstr>Cell State</vt:lpstr>
      <vt:lpstr>Cell State</vt:lpstr>
      <vt:lpstr>Forget Gate</vt:lpstr>
      <vt:lpstr>Input Gate</vt:lpstr>
      <vt:lpstr>Output Gate</vt:lpstr>
      <vt:lpstr>Anwendungen von RNNs</vt:lpstr>
      <vt:lpstr>LSTM cells Wrap-Up</vt:lpstr>
      <vt:lpstr>Alphastar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Recurrent Neural Networks</dc:title>
  <dc:creator>Bongartz, Philipp</dc:creator>
  <cp:lastModifiedBy>Bongartz, Philipp</cp:lastModifiedBy>
  <cp:revision>1</cp:revision>
  <dcterms:created xsi:type="dcterms:W3CDTF">2020-10-14T19:07:02Z</dcterms:created>
  <dcterms:modified xsi:type="dcterms:W3CDTF">2020-10-14T19:07:14Z</dcterms:modified>
</cp:coreProperties>
</file>